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135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openxmlformats.org/officeDocument/2006/relationships/image" Target="../media/image2.jpeg"/><Relationship Id="rId1" Type="http://schemas.openxmlformats.org/officeDocument/2006/relationships/themeOverride" Target="../theme/themeOverrid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2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849518810148728E-2"/>
          <c:y val="5.6030183727034118E-2"/>
          <c:w val="0.91048578302712158"/>
          <c:h val="0.85113808690580339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3888888888888864E-2"/>
                  <c:y val="-3.5871712024532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889E-3"/>
                  <c:y val="-2.3914474683021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00000000000001E-2"/>
                  <c:y val="-2.0925165347643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3333333333333332E-3"/>
                  <c:y val="-3.2882402689154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500000000000001E-2"/>
                  <c:y val="-2.0925165347643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277777777777777E-2"/>
                  <c:y val="-3.5871712024532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1111111111111112E-2"/>
                  <c:y val="-3.2882402689154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Лист1!$B$2:$B$8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422</c:v>
                </c:pt>
                <c:pt idx="1">
                  <c:v>553</c:v>
                </c:pt>
                <c:pt idx="2">
                  <c:v>434</c:v>
                </c:pt>
                <c:pt idx="3">
                  <c:v>438</c:v>
                </c:pt>
                <c:pt idx="4">
                  <c:v>569</c:v>
                </c:pt>
                <c:pt idx="5">
                  <c:v>518</c:v>
                </c:pt>
                <c:pt idx="6">
                  <c:v>532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9589248"/>
        <c:axId val="71647232"/>
        <c:axId val="0"/>
      </c:bar3DChart>
      <c:catAx>
        <c:axId val="69589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 i="0" baseline="0">
                <a:latin typeface="Times New Roman" panose="02020603050405020304" pitchFamily="18" charset="0"/>
              </a:defRPr>
            </a:pPr>
            <a:endParaRPr lang="ru-RU"/>
          </a:p>
        </c:txPr>
        <c:crossAx val="71647232"/>
        <c:crosses val="autoZero"/>
        <c:auto val="1"/>
        <c:lblAlgn val="ctr"/>
        <c:lblOffset val="100"/>
        <c:noMultiLvlLbl val="0"/>
      </c:catAx>
      <c:valAx>
        <c:axId val="71647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 i="0" baseline="0">
                <a:latin typeface="Times New Roman" panose="02020603050405020304" pitchFamily="18" charset="0"/>
              </a:defRPr>
            </a:pPr>
            <a:endParaRPr lang="ru-RU"/>
          </a:p>
        </c:txPr>
        <c:crossAx val="69589248"/>
        <c:crosses val="autoZero"/>
        <c:crossBetween val="between"/>
      </c:valAx>
    </c:plotArea>
    <c:plotVisOnly val="1"/>
    <c:dispBlanksAs val="gap"/>
    <c:showDLblsOverMax val="0"/>
  </c:chart>
  <c:spPr>
    <a:blipFill>
      <a:blip xmlns:r="http://schemas.openxmlformats.org/officeDocument/2006/relationships" r:embed="rId2"/>
      <a:tile tx="0" ty="0" sx="100000" sy="100000" flip="none" algn="tl"/>
    </a:blipFill>
    <a:scene3d>
      <a:camera prst="orthographicFront"/>
      <a:lightRig rig="threePt" dir="t"/>
    </a:scene3d>
    <a:sp3d prstMaterial="plastic">
      <a:bevelT/>
      <a:bevelB/>
    </a:sp3d>
  </c:spPr>
  <c:externalData r:id="rId3">
    <c:autoUpdate val="0"/>
  </c:externalData>
  <c:userShapes r:id="rId4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0.16145</cdr:x>
      <cdr:y>0.19387</cdr:y>
    </cdr:from>
    <cdr:to>
      <cdr:x>0.93373</cdr:x>
      <cdr:y>0.36761</cdr:y>
    </cdr:to>
    <cdr:sp macro="" textlink="">
      <cdr:nvSpPr>
        <cdr:cNvPr id="3" name="Полилиния 2"/>
        <cdr:cNvSpPr/>
      </cdr:nvSpPr>
      <cdr:spPr>
        <a:xfrm xmlns:a="http://schemas.openxmlformats.org/drawingml/2006/main">
          <a:off x="1476260" y="823648"/>
          <a:ext cx="7061812" cy="738130"/>
        </a:xfrm>
        <a:custGeom xmlns:a="http://schemas.openxmlformats.org/drawingml/2006/main">
          <a:avLst/>
          <a:gdLst>
            <a:gd name="connsiteX0" fmla="*/ 0 w 7061812"/>
            <a:gd name="connsiteY0" fmla="*/ 738130 h 738130"/>
            <a:gd name="connsiteX1" fmla="*/ 5354198 w 7061812"/>
            <a:gd name="connsiteY1" fmla="*/ 242371 h 738130"/>
            <a:gd name="connsiteX2" fmla="*/ 7061812 w 7061812"/>
            <a:gd name="connsiteY2" fmla="*/ 0 h 73813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</a:cxnLst>
          <a:rect l="l" t="t" r="r" b="b"/>
          <a:pathLst>
            <a:path w="7061812" h="738130">
              <a:moveTo>
                <a:pt x="0" y="738130"/>
              </a:moveTo>
              <a:lnTo>
                <a:pt x="5354198" y="242371"/>
              </a:lnTo>
              <a:cubicBezTo>
                <a:pt x="6531167" y="119349"/>
                <a:pt x="6796489" y="59674"/>
                <a:pt x="7061812" y="0"/>
              </a:cubicBezTo>
            </a:path>
          </a:pathLst>
        </a:cu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E6D4-6FCC-4C49-9207-EA3305BB25A9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348F-3FF0-443C-AA5A-584730436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710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E6D4-6FCC-4C49-9207-EA3305BB25A9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348F-3FF0-443C-AA5A-584730436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450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E6D4-6FCC-4C49-9207-EA3305BB25A9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348F-3FF0-443C-AA5A-584730436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042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E6D4-6FCC-4C49-9207-EA3305BB25A9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348F-3FF0-443C-AA5A-584730436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90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E6D4-6FCC-4C49-9207-EA3305BB25A9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348F-3FF0-443C-AA5A-584730436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38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E6D4-6FCC-4C49-9207-EA3305BB25A9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348F-3FF0-443C-AA5A-584730436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865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E6D4-6FCC-4C49-9207-EA3305BB25A9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348F-3FF0-443C-AA5A-584730436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727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E6D4-6FCC-4C49-9207-EA3305BB25A9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348F-3FF0-443C-AA5A-584730436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824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E6D4-6FCC-4C49-9207-EA3305BB25A9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348F-3FF0-443C-AA5A-584730436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70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E6D4-6FCC-4C49-9207-EA3305BB25A9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348F-3FF0-443C-AA5A-584730436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839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E6D4-6FCC-4C49-9207-EA3305BB25A9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348F-3FF0-443C-AA5A-584730436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124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5E6D4-6FCC-4C49-9207-EA3305BB25A9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F348F-3FF0-443C-AA5A-584730436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952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1784" y="2165950"/>
            <a:ext cx="8620437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ПРОФПАТОЛОГИИ </a:t>
            </a:r>
            <a:endParaRPr lang="ru-RU" sz="40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ЛЕТНОГО СОСТАВА</a:t>
            </a:r>
          </a:p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ГРАЖДАНСКОЙ 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АВИАЦИИ</a:t>
            </a:r>
          </a:p>
          <a:p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4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Калининград </a:t>
            </a:r>
            <a:r>
              <a:rPr lang="ru-RU" sz="14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2015 г.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5" y="116632"/>
            <a:ext cx="409575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411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трелка вниз 11"/>
          <p:cNvSpPr/>
          <p:nvPr/>
        </p:nvSpPr>
        <p:spPr>
          <a:xfrm>
            <a:off x="2051720" y="3573015"/>
            <a:ext cx="360040" cy="641713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>
              <a:rot lat="0" lon="0" rev="19194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660232" y="3573016"/>
            <a:ext cx="360040" cy="590915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>
              <a:rot lat="0" lon="0" rev="1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427984" y="3645024"/>
            <a:ext cx="324386" cy="113941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3" y="116632"/>
            <a:ext cx="8877673" cy="1143000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ПРОВЕДЕНИЯ РЕАБИЛИТАЦИОННЫХ МЕРОПРИЯТИЙ ЛЕТНОМУ СОСТАВУ С ДИАГНОЗОМ «ХНСТ»</a:t>
            </a:r>
            <a:endParaRPr lang="ru-RU" sz="2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3491880" y="1412776"/>
            <a:ext cx="2160240" cy="360040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ВЛЭК/ ЦВЛЭК  ГА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2339752" y="2079089"/>
            <a:ext cx="4464496" cy="648072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 по проведению реабилитационных мероприятий летному составу с диагнозом «ХНСТ»</a:t>
            </a:r>
          </a:p>
          <a:p>
            <a:pPr algn="ctr"/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2339752" y="3033245"/>
            <a:ext cx="4464496" cy="648072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Направление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пилота с диагнозом «ХНСТ» в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ФБУ «ЦКБ ГА» на лечение</a:t>
            </a:r>
          </a:p>
          <a:p>
            <a:pPr algn="ctr"/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940152" y="4149080"/>
            <a:ext cx="3024336" cy="1080119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оториноларингологическое отделение по линии ОМС</a:t>
            </a:r>
          </a:p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Заведующий отделением – 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ел. 8-495-490-04-49</a:t>
            </a:r>
          </a:p>
          <a:p>
            <a:pPr algn="ctr"/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3671900" y="4797152"/>
            <a:ext cx="1800200" cy="704543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Дневной стационар по линии ОМС</a:t>
            </a:r>
          </a:p>
          <a:p>
            <a:pPr algn="ctr"/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221421" y="4163931"/>
            <a:ext cx="3060340" cy="1434682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наличный расчет или за счет средств ДМС в отделение экспертизы и восстановительного лечения</a:t>
            </a:r>
          </a:p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Заведующий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отделением – 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тел.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8-495-490-04-23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7284772" y="5914743"/>
            <a:ext cx="1880605" cy="943257"/>
          </a:xfrm>
          <a:prstGeom prst="flowChartProcess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Согласование с отделом госпитализации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тел. 8-495-490-04-90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388091" y="1790813"/>
            <a:ext cx="367819" cy="28803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391965" y="2744369"/>
            <a:ext cx="360071" cy="27975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3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5771" y="3075057"/>
            <a:ext cx="9144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17365D"/>
                </a:solidFill>
                <a:latin typeface="Times New Roman"/>
                <a:ea typeface="Times New Roman"/>
              </a:rPr>
              <a:t>СПАСИБО </a:t>
            </a:r>
            <a:r>
              <a:rPr lang="ru-RU" sz="4000" b="1" dirty="0">
                <a:solidFill>
                  <a:srgbClr val="17365D"/>
                </a:solidFill>
                <a:latin typeface="Times New Roman"/>
                <a:ea typeface="Times New Roman"/>
              </a:rPr>
              <a:t>ЗА ВНИМАНИЕ</a:t>
            </a:r>
            <a:r>
              <a:rPr lang="ru-RU" sz="4000" b="1" dirty="0" smtClean="0">
                <a:solidFill>
                  <a:srgbClr val="17365D"/>
                </a:solidFill>
                <a:latin typeface="Times New Roman"/>
                <a:ea typeface="Times New Roman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0551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184" y="404664"/>
            <a:ext cx="8547633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Развитие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нейросенсорной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тугоухости (НСТ) у работников «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шумоопасных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профессий в самом трудоспособном возрасте ставит эту проблему в разряд социально важных. В структуре профессиональных заболеваний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НСТ принадлежит одно из первых мест, составляя по России до 16—17%. 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За последние годы  увеличилось количество обращений со стороны пилотов гражданской авиации с претензиями на получение пенсионного обеспечения по причине профессионального заболевания органа слуха. Как показывает практика врачебно-летной экспертизы  последних лет, некоторые лица летного состава даже с незначительным снижением слуха, испытывая определенное давление социальных факторов (снятие с эксплуатации в некоторых авиакомпаниях отечественных самолетов и устаревших моделей ВС импортного производства), претендуют на установление профессионального заболевания как гарантированную перспективу улучшения своего материального благополучия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48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9154"/>
            <a:ext cx="9144000" cy="1417638"/>
          </a:xfrm>
          <a:noFill/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ПЕРВИЧНЫХ СЛУЧАЕВ ПРОФЕССИОНАЛЬНОЙ ТУГОУХОСТИ У ЛЕТНОГО СОСТАВА РФ в 2008-2014 годах 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 по данным отчетов ЦВЛЭК/ ВЛЭК ГА)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4881386"/>
              </p:ext>
            </p:extLst>
          </p:nvPr>
        </p:nvGraphicFramePr>
        <p:xfrm>
          <a:off x="125760" y="1772817"/>
          <a:ext cx="889248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116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276" y="1484784"/>
            <a:ext cx="8061448" cy="4365106"/>
          </a:xfrm>
          <a:noFill/>
        </p:spPr>
        <p:txBody>
          <a:bodyPr>
            <a:noAutofit/>
          </a:bodyPr>
          <a:lstStyle/>
          <a:p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СТРУКТУРНОЕ ПОДРАЗДЕЛЕНИЕ 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ЦЕНТРАЛЬНОЙ КЛИНИЧЕСКОЙ БОЛЬНИЦЫ ГРАЖДАНСКОЙ 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АВИАЦИИ</a:t>
            </a:r>
            <a:b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НАУЧНО-ИССЛЕДОВАТЕЛЬСКИЙ 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 ПРОФПАТОЛОГИИ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ГИГИЕНЫ ТРУДА ГРАЖДАНСКОЙ 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АВИАЦИИ</a:t>
            </a:r>
            <a:b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121951" y="2564905"/>
            <a:ext cx="900100" cy="18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97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764" y="-25936"/>
            <a:ext cx="8820472" cy="66684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ts val="1610"/>
              </a:lnSpc>
              <a:spcBef>
                <a:spcPts val="3000"/>
              </a:spcBef>
              <a:tabLst>
                <a:tab pos="481965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                         </a:t>
            </a:r>
          </a:p>
          <a:p>
            <a:pPr marL="36000" lvl="0">
              <a:tabLst>
                <a:tab pos="481965" algn="l"/>
              </a:tabLst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                             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Основные задачи Центра:</a:t>
            </a:r>
          </a:p>
          <a:p>
            <a:pPr marL="36000" lvl="0">
              <a:tabLst>
                <a:tab pos="481965" algn="l"/>
              </a:tabLst>
            </a:pPr>
            <a:endParaRPr lang="ru-RU" sz="2800" b="1" dirty="0" smtClean="0">
              <a:solidFill>
                <a:schemeClr val="tx2">
                  <a:lumMod val="75000"/>
                </a:schemeClr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marL="378900" lvl="0" indent="-342900">
              <a:buFont typeface="Wingdings" panose="05000000000000000000" pitchFamily="2" charset="2"/>
              <a:buChar char="Ø"/>
              <a:tabLst>
                <a:tab pos="481965" algn="l"/>
              </a:tabLst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Оказание специализированной медицинской помощи работникам Граждан­ской авиации, в том числе с предварительным диагнозом профессионального заболевания и подозрением на профессиональное заболевание, занятым на работах с вредным производственным фактором;</a:t>
            </a:r>
          </a:p>
          <a:p>
            <a:pPr marL="378900" marR="127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Диагностика профессионального заболевания;</a:t>
            </a:r>
          </a:p>
          <a:p>
            <a:pPr marL="378900" marR="127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Обоснование заключительного диагноза профессионального заболевания;</a:t>
            </a:r>
          </a:p>
          <a:p>
            <a:pPr marL="378900" marR="127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Экспертиза профессиональной пригодности;</a:t>
            </a:r>
          </a:p>
          <a:p>
            <a:pPr marL="378900" marR="127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Экспертиза связи заболевания с профессией у работников Гражданской авиации;</a:t>
            </a:r>
          </a:p>
          <a:p>
            <a:pPr marL="378900" marR="127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Диспансерное наблюдение и лечение;</a:t>
            </a:r>
          </a:p>
          <a:p>
            <a:pPr marL="378900" marR="127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Регистрация и проведение мониторинга всех лиц летного состава с признаками начальных нарушений звуковосприятия и установленным диагнозом «хроническая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нейросенсорная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 тугоухость».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6248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764" y="667717"/>
            <a:ext cx="8820472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41300" marR="12700">
              <a:tabLst>
                <a:tab pos="698500" algn="l"/>
              </a:tabLst>
            </a:pP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 Проведение мероприятий в рамках оказания специализированной медицинской помощи больным, страдающим профессиональными заболевани­ем из числа работников Гражданской авиации, реализуются при взаимодействии вра­чей - специалистов по профилю оказываемой медицинской помощи:</a:t>
            </a:r>
          </a:p>
          <a:p>
            <a:pPr marL="241300" marR="12700" algn="ctr">
              <a:tabLst>
                <a:tab pos="698500" algn="l"/>
              </a:tabLst>
            </a:pPr>
            <a:endParaRPr lang="ru-RU" sz="2300" dirty="0" smtClean="0">
              <a:solidFill>
                <a:schemeClr val="tx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marL="241300" marR="12700" algn="ctr">
              <a:tabLst>
                <a:tab pos="698500" algn="l"/>
              </a:tabLst>
            </a:pPr>
            <a:r>
              <a:rPr lang="ru-RU" sz="2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врача-</a:t>
            </a:r>
            <a:r>
              <a:rPr lang="ru-RU" sz="23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профпатолога</a:t>
            </a:r>
            <a:endParaRPr lang="ru-RU" sz="2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12700" algn="ctr">
              <a:tabLst>
                <a:tab pos="698500" algn="l"/>
              </a:tabLst>
            </a:pPr>
            <a:r>
              <a:rPr lang="ru-RU" sz="2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врача-</a:t>
            </a:r>
            <a:r>
              <a:rPr lang="ru-RU" sz="23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сурдолога</a:t>
            </a:r>
            <a:r>
              <a:rPr lang="ru-RU" sz="2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3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оториноларинголога</a:t>
            </a:r>
            <a:endParaRPr lang="ru-RU" sz="2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buClr>
                <a:srgbClr val="000000"/>
              </a:buClr>
              <a:buSzPts val="1300"/>
              <a:tabLst>
                <a:tab pos="494665" algn="l"/>
              </a:tabLst>
            </a:pPr>
            <a:r>
              <a:rPr lang="ru-RU" sz="2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врача-невролога</a:t>
            </a:r>
          </a:p>
          <a:p>
            <a:pPr lvl="0" algn="ctr">
              <a:buClr>
                <a:srgbClr val="000000"/>
              </a:buClr>
              <a:buSzPts val="1300"/>
              <a:tabLst>
                <a:tab pos="494665" algn="l"/>
              </a:tabLst>
            </a:pPr>
            <a:r>
              <a:rPr lang="ru-RU" sz="2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врача-терапевта</a:t>
            </a:r>
          </a:p>
          <a:p>
            <a:pPr lvl="0" algn="ctr">
              <a:buClr>
                <a:srgbClr val="000000"/>
              </a:buClr>
              <a:buSzPts val="1300"/>
              <a:tabLst>
                <a:tab pos="494665" algn="l"/>
              </a:tabLst>
            </a:pPr>
            <a:r>
              <a:rPr lang="ru-RU" sz="2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врача-офтальмолога</a:t>
            </a:r>
          </a:p>
          <a:p>
            <a:pPr lvl="0" algn="ctr">
              <a:buClr>
                <a:srgbClr val="000000"/>
              </a:buClr>
              <a:buSzPts val="1300"/>
              <a:tabLst>
                <a:tab pos="494665" algn="l"/>
              </a:tabLst>
            </a:pPr>
            <a:r>
              <a:rPr lang="ru-RU" sz="2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сестры</a:t>
            </a:r>
          </a:p>
          <a:p>
            <a:pPr lvl="0" algn="ctr">
              <a:buClr>
                <a:srgbClr val="000000"/>
              </a:buClr>
              <a:buSzPts val="1300"/>
              <a:tabLst>
                <a:tab pos="494665" algn="l"/>
              </a:tabLst>
            </a:pPr>
            <a:endParaRPr lang="ru-RU" sz="2300" u="none" strike="noStrike" spc="0" dirty="0" smtClean="0">
              <a:solidFill>
                <a:schemeClr val="tx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algn="ctr">
              <a:buClr>
                <a:srgbClr val="000000"/>
              </a:buClr>
              <a:buSzPts val="1300"/>
              <a:tabLst>
                <a:tab pos="494665" algn="l"/>
              </a:tabLst>
            </a:pPr>
            <a:endParaRPr lang="ru-RU" sz="2300" u="none" strike="noStrike" spc="0" dirty="0" smtClean="0">
              <a:solidFill>
                <a:schemeClr val="tx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algn="ctr">
              <a:buClr>
                <a:srgbClr val="000000"/>
              </a:buClr>
              <a:buSzPts val="1300"/>
              <a:tabLst>
                <a:tab pos="494665" algn="l"/>
              </a:tabLst>
            </a:pPr>
            <a:r>
              <a:rPr lang="ru-RU" sz="2300" i="1" u="none" strike="noStrike" spc="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Для обеспечения работы Центра используются возможности лечебных и диагностических подразделений ЦКБ ГА.</a:t>
            </a:r>
          </a:p>
        </p:txBody>
      </p:sp>
    </p:spTree>
    <p:extLst>
      <p:ext uri="{BB962C8B-B14F-4D97-AF65-F5344CB8AC3E}">
        <p14:creationId xmlns:p14="http://schemas.microsoft.com/office/powerpoint/2010/main" val="263874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5176" y="476672"/>
            <a:ext cx="8513648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71805" marR="14605" algn="ctr">
              <a:lnSpc>
                <a:spcPts val="1610"/>
              </a:lnSpc>
              <a:spcBef>
                <a:spcPts val="3000"/>
              </a:spcBef>
              <a:spcAft>
                <a:spcPts val="0"/>
              </a:spcAft>
              <a:tabLst>
                <a:tab pos="745490" algn="l"/>
              </a:tabLst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В своей деятельности Центр руководствуется:</a:t>
            </a:r>
          </a:p>
          <a:p>
            <a:pPr marL="471805" marR="14605" algn="just">
              <a:lnSpc>
                <a:spcPts val="1610"/>
              </a:lnSpc>
              <a:spcAft>
                <a:spcPts val="0"/>
              </a:spcAft>
              <a:tabLst>
                <a:tab pos="745490" algn="l"/>
              </a:tabLs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 </a:t>
            </a:r>
          </a:p>
          <a:p>
            <a:pPr marL="471805" marR="14605" algn="just">
              <a:lnSpc>
                <a:spcPts val="1610"/>
              </a:lnSpc>
              <a:spcAft>
                <a:spcPts val="0"/>
              </a:spcAft>
              <a:tabLst>
                <a:tab pos="745490" algn="l"/>
              </a:tabLst>
            </a:pPr>
            <a:endParaRPr lang="ru-RU" sz="2400" dirty="0" smtClean="0">
              <a:solidFill>
                <a:schemeClr val="tx2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  <a:p>
            <a:pPr marL="342900" marR="14605" lvl="0" indent="-342900" algn="just">
              <a:spcAft>
                <a:spcPts val="0"/>
              </a:spcAft>
              <a:buFont typeface="Symbol"/>
              <a:buChar char=""/>
              <a:tabLst>
                <a:tab pos="745490" algn="l"/>
              </a:tabLs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Федеральным законом от 21.11.2011г. №323-Ф3 «Об основах охраны здоровья граждан в Российской Федерации»;</a:t>
            </a:r>
          </a:p>
          <a:p>
            <a:pPr marR="14605" lvl="0" algn="just">
              <a:spcAft>
                <a:spcPts val="0"/>
              </a:spcAft>
              <a:tabLst>
                <a:tab pos="745490" algn="l"/>
              </a:tabLst>
            </a:pPr>
            <a:endParaRPr lang="ru-RU" sz="2400" dirty="0" smtClean="0">
              <a:solidFill>
                <a:schemeClr val="tx2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  <a:p>
            <a:pPr marL="342900" marR="14605" lvl="0" indent="-342900" algn="just">
              <a:spcAft>
                <a:spcPts val="0"/>
              </a:spcAft>
              <a:buFont typeface="Symbol"/>
              <a:buChar char=""/>
              <a:tabLst>
                <a:tab pos="745490" algn="l"/>
              </a:tabLs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Приказом Министерства здравоохранения Российской Федерации от 13.11.2012г. №911-н «Об утверждении порядка оказания медицинской помощи при острых и хронических профессиональных заболева­ниях»;</a:t>
            </a:r>
          </a:p>
          <a:p>
            <a:pPr marR="14605" lvl="0" algn="just">
              <a:spcAft>
                <a:spcPts val="0"/>
              </a:spcAft>
              <a:tabLst>
                <a:tab pos="745490" algn="l"/>
              </a:tabLst>
            </a:pPr>
            <a:endParaRPr lang="ru-RU" sz="2400" dirty="0" smtClean="0">
              <a:solidFill>
                <a:schemeClr val="tx2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  <a:p>
            <a:pPr marL="342900" marR="14605" lvl="0" indent="-342900" algn="just">
              <a:spcAft>
                <a:spcPts val="0"/>
              </a:spcAft>
              <a:buFont typeface="Symbol"/>
              <a:buChar char=""/>
              <a:tabLst>
                <a:tab pos="745490" algn="l"/>
              </a:tabLs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Постановлением Правительства Российской  Федерации от 15.12.2000г. № 967 «Об утверждении положения о расследова­нии 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учете профессиональных заболеваний»;</a:t>
            </a:r>
          </a:p>
          <a:p>
            <a:pPr marR="14605" lvl="0" algn="just">
              <a:spcAft>
                <a:spcPts val="0"/>
              </a:spcAft>
              <a:tabLst>
                <a:tab pos="745490" algn="l"/>
              </a:tabLs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marL="342900" marR="14605" lvl="0" indent="-342900" algn="just">
              <a:spcAft>
                <a:spcPts val="0"/>
              </a:spcAft>
              <a:buFont typeface="Symbol"/>
              <a:buChar char=""/>
              <a:tabLst>
                <a:tab pos="745490" algn="l"/>
              </a:tabLs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Методическими рекомендациями Минтранса РФ и Минздрава РФ от 07.07.2007г. №5864.</a:t>
            </a:r>
            <a:endParaRPr lang="ru-RU" sz="2400" dirty="0">
              <a:solidFill>
                <a:schemeClr val="tx2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510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524" y="1844824"/>
            <a:ext cx="856895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spc="1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АЛГОРИТМ  УСТАНОВЛЕНИЯ ДИАГНОЗА  ПРОФЕССИОНАЛЬНОЙ НЕЙРОСЕНСОРНОЙ  ТУГОУХОСТИ  </a:t>
            </a:r>
          </a:p>
          <a:p>
            <a:pPr algn="ctr">
              <a:spcAft>
                <a:spcPts val="0"/>
              </a:spcAft>
            </a:pPr>
            <a:r>
              <a:rPr lang="ru-RU" sz="3200" b="1" spc="1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У РАБОТНИКОВ ГРАЖДАНСКОЙ АВИАЦИИ</a:t>
            </a:r>
          </a:p>
        </p:txBody>
      </p:sp>
    </p:spTree>
    <p:extLst>
      <p:ext uri="{BB962C8B-B14F-4D97-AF65-F5344CB8AC3E}">
        <p14:creationId xmlns:p14="http://schemas.microsoft.com/office/powerpoint/2010/main" val="191612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>
            <a:off x="1655676" y="73900"/>
            <a:ext cx="1944216" cy="36004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ВЛЭК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4672617" y="69923"/>
            <a:ext cx="1944216" cy="36004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ПИЛОТ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лево 3"/>
          <p:cNvSpPr/>
          <p:nvPr/>
        </p:nvSpPr>
        <p:spPr>
          <a:xfrm>
            <a:off x="3599892" y="98926"/>
            <a:ext cx="1072725" cy="309987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2459588" y="433940"/>
            <a:ext cx="288032" cy="236266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472100" y="433940"/>
            <a:ext cx="288032" cy="236266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562480" y="670206"/>
            <a:ext cx="8019041" cy="526229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ПРОФПАТОЛОГ (врачебная комиссия) 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медучреждения устанавливает предварительный диагноз-хроническое профзаболевание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4787419" y="1408416"/>
            <a:ext cx="3794101" cy="484568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течение трех суток медучреждение направляет извещение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работодателю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577955" y="1419819"/>
            <a:ext cx="3778626" cy="484568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течение трех суток медучреждение направляет извещение в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Роспотребнадзор</a:t>
            </a:r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5472100" y="1196435"/>
            <a:ext cx="288032" cy="20150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2459588" y="1196435"/>
            <a:ext cx="288032" cy="20150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562480" y="3737888"/>
            <a:ext cx="8019041" cy="526229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ПРОФПАТОЛОГ (врачебная комиссия) 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медучреждения направляет пациента в центр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профпатологии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62480" y="2851619"/>
            <a:ext cx="8019041" cy="526229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Санитарный врач отправляет характеристику в медучреждение, которое установило предварительный диагноз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562480" y="2123888"/>
            <a:ext cx="8019041" cy="526229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течение двух недель санитарный врач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Роспотребнадзора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составляет санитарно-гигиеническую характеристику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562480" y="4624157"/>
            <a:ext cx="8019041" cy="526229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профпатологии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ставит заключительный диагноз и оформляет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медзаключение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4924040" y="5510426"/>
            <a:ext cx="3657480" cy="1086925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трехдневный срок центр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профпатологии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отправляет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медзаключение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работнику, 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ФСС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медучреждение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установившее предварительный диагноз</a:t>
            </a:r>
          </a:p>
          <a:p>
            <a:pPr algn="ctr"/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562480" y="5511666"/>
            <a:ext cx="3673128" cy="1085685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трехдневный срок центр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профпатологии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извещает о заключительном диагнозе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Роспотребнадзор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ФСС, работодателя и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медучреждение,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установившее предварительный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диагноз</a:t>
            </a:r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2459588" y="1909023"/>
            <a:ext cx="288032" cy="20150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2483768" y="2650117"/>
            <a:ext cx="288032" cy="20150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4321930" y="3377848"/>
            <a:ext cx="430838" cy="36004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4356581" y="4264117"/>
            <a:ext cx="430838" cy="36004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6401414" y="5157192"/>
            <a:ext cx="430838" cy="36004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2172766" y="5150386"/>
            <a:ext cx="430838" cy="36004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51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582</Words>
  <Application>Microsoft Office PowerPoint</Application>
  <PresentationFormat>Экран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КОЛИЧЕСТВО ПЕРВИЧНЫХ СЛУЧАЕВ ПРОФЕССИОНАЛЬНОЙ ТУГОУХОСТИ У ЛЕТНОГО СОСТАВА РФ в 2008-2014 годах  ( по данным отчетов ЦВЛЭК/ ВЛЭК ГА)</vt:lpstr>
      <vt:lpstr>СТРУКТУРНОЕ ПОДРАЗДЕЛЕНИЕ  ЦЕНТРАЛЬНОЙ КЛИНИЧЕСКОЙ БОЛЬНИЦЫ ГРАЖДАНСКОЙ АВИАЦИИ      НАУЧНО-ИССЛЕДОВАТЕЛЬСКИЙ ЦЕНТР ПРОФПАТОЛОГИИ И ГИГИЕНЫ ТРУДА ГРАЖДАНСКОЙ АВИАЦИИ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АЛГОРИТМ ПРОВЕДЕНИЯ РЕАБИЛИТАЦИОННЫХ МЕРОПРИЯТИЙ ЛЕТНОМУ СОСТАВУ С ДИАГНОЗОМ «ХНСТ»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НАУЧНО- ИССЛЕДОВАТЕЛЬСКИЙ  ЦЕНТР ПРОФПАТОЛОГИИ    И ГИГИЕНЫ ТРУДА ГРАЖДАНСКОЙ АВИАЦИИ     СТРУКТУРНОЕ  ПОДРАЗДЕЛЕНИЕ      ЦЕНТРАЛЬНОЙ   КЛИНИЧЕСКОЙ       БОЛЬНИЦЫ  ГРАЖДАНСКОЙ   АВИАЦИИ</dc:title>
  <dc:creator>ivp</dc:creator>
  <cp:lastModifiedBy>ivp</cp:lastModifiedBy>
  <cp:revision>47</cp:revision>
  <dcterms:created xsi:type="dcterms:W3CDTF">2015-05-21T04:39:56Z</dcterms:created>
  <dcterms:modified xsi:type="dcterms:W3CDTF">2015-05-25T04:39:23Z</dcterms:modified>
</cp:coreProperties>
</file>