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3" r:id="rId16"/>
    <p:sldId id="270" r:id="rId17"/>
    <p:sldId id="271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5932" autoAdjust="0"/>
  </p:normalViewPr>
  <p:slideViewPr>
    <p:cSldViewPr>
      <p:cViewPr varScale="1">
        <p:scale>
          <a:sx n="56" d="100"/>
          <a:sy n="56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E923-20A6-4C92-82E0-75B5323D3574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5C956-CAD6-4EED-8183-95D6E54FD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5C956-CAD6-4EED-8183-95D6E54FD5C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C44E-C4FD-4C48-B5FD-61D0B0FA5CCA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7326-9113-462A-940D-B2B740280E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5578"/>
            <a:ext cx="9151435" cy="686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785794"/>
            <a:ext cx="8929718" cy="5572164"/>
          </a:xfrm>
        </p:spPr>
        <p:txBody>
          <a:bodyPr>
            <a:noAutofit/>
          </a:bodyPr>
          <a:lstStyle/>
          <a:p>
            <a:r>
              <a:rPr lang="ru-RU" sz="2800" b="1" dirty="0"/>
              <a:t>ТРУДНОСТИ ДИФФЕРЕНЦИАЛЬНОЙ ДИАГНОСТИКИ МНОГООЧАГОВЫХ ИЗМЕНЕНИЙ ГОЛОВНОГО МОЗГА ПРИ НЕЙРОВИЗУАЛИЗАЦИОННЫХ МЕТОДАХ ОБСЛЕДОВАНИЯХ В ЦЕЛЯХ </a:t>
            </a:r>
            <a:r>
              <a:rPr lang="ru-RU" sz="3200" b="1" dirty="0" smtClean="0"/>
              <a:t>ВЛЭ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Т.Н. Волынец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ПОЗИТРОННО-ЭМИССИОННАЯ ТОМОГРАФИЯ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метод прижизненного изучения метаболической и функциональной активности тканей организма, которые можно распознать при ранних, доклинических стадиях заболевания.  ПЭТ оценивает функциональные изменения на уровне клеточного метаболизма, включая метаболизм глюкозы и утилизацию кислорода.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Показания : 1)Сосудистые заболевания головного мозга</a:t>
            </a:r>
            <a:endParaRPr lang="ru-RU" dirty="0" smtClean="0"/>
          </a:p>
          <a:p>
            <a:r>
              <a:rPr lang="ru-RU" b="1" dirty="0" smtClean="0"/>
              <a:t>2)Черепно-мозговая травма</a:t>
            </a:r>
            <a:endParaRPr lang="ru-RU" dirty="0" smtClean="0"/>
          </a:p>
          <a:p>
            <a:r>
              <a:rPr lang="ru-RU" b="1" dirty="0" smtClean="0"/>
              <a:t>3)Эпилепсия</a:t>
            </a:r>
            <a:endParaRPr lang="ru-RU" dirty="0" smtClean="0"/>
          </a:p>
          <a:p>
            <a:r>
              <a:rPr lang="ru-RU" b="1" dirty="0" smtClean="0"/>
              <a:t>4)Деменция</a:t>
            </a:r>
            <a:endParaRPr lang="ru-RU" dirty="0"/>
          </a:p>
        </p:txBody>
      </p:sp>
      <p:pic>
        <p:nvPicPr>
          <p:cNvPr id="5" name="Рисунок 4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5214950"/>
            <a:ext cx="1905000" cy="1428750"/>
          </a:xfrm>
          <a:prstGeom prst="rect">
            <a:avLst/>
          </a:prstGeom>
        </p:spPr>
      </p:pic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572008"/>
            <a:ext cx="274941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40223-143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794" y="3286124"/>
            <a:ext cx="2643206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Когнитивные функции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Когнитивные функции  - наиболее сложные функции головного мозга, с помощью которых осуществляется процесс рационального познания мира и обеспечивается целенаправленное взаимодействие с ним</a:t>
            </a:r>
          </a:p>
          <a:p>
            <a:r>
              <a:rPr lang="ru-RU" dirty="0" smtClean="0"/>
              <a:t>Память</a:t>
            </a:r>
          </a:p>
          <a:p>
            <a:r>
              <a:rPr lang="ru-RU" dirty="0" smtClean="0"/>
              <a:t>Речь</a:t>
            </a:r>
          </a:p>
          <a:p>
            <a:r>
              <a:rPr lang="ru-RU" dirty="0" smtClean="0"/>
              <a:t>Интеллект</a:t>
            </a:r>
          </a:p>
          <a:p>
            <a:r>
              <a:rPr lang="ru-RU" dirty="0" smtClean="0"/>
              <a:t>Целенаправленная двигательная активность (</a:t>
            </a:r>
            <a:r>
              <a:rPr lang="ru-RU" dirty="0" err="1" smtClean="0"/>
              <a:t>праксис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Целостное восприятие  информации(</a:t>
            </a:r>
            <a:r>
              <a:rPr lang="ru-RU" dirty="0" err="1" smtClean="0"/>
              <a:t>гнозис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Методики нейропсихологического обследования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ММ</a:t>
            </a:r>
            <a:r>
              <a:rPr lang="en-US" dirty="0" smtClean="0"/>
              <a:t>SE</a:t>
            </a:r>
            <a:r>
              <a:rPr lang="ru-RU" dirty="0" smtClean="0"/>
              <a:t> (</a:t>
            </a:r>
            <a:r>
              <a:rPr lang="en-US" dirty="0" smtClean="0"/>
              <a:t>Mini</a:t>
            </a:r>
            <a:r>
              <a:rPr lang="ru-RU" dirty="0" smtClean="0"/>
              <a:t>-</a:t>
            </a:r>
            <a:r>
              <a:rPr lang="en-US" dirty="0" smtClean="0"/>
              <a:t>Mental State Examination</a:t>
            </a:r>
            <a:r>
              <a:rPr lang="ru-RU" dirty="0" smtClean="0"/>
              <a:t>) –краткое обследование когнитивной функции;</a:t>
            </a:r>
          </a:p>
          <a:p>
            <a:r>
              <a:rPr lang="ru-RU" dirty="0" smtClean="0"/>
              <a:t>Тест рисования часов;</a:t>
            </a:r>
          </a:p>
          <a:p>
            <a:r>
              <a:rPr lang="ru-RU" dirty="0" err="1" smtClean="0"/>
              <a:t>Монреальская</a:t>
            </a:r>
            <a:r>
              <a:rPr lang="ru-RU" dirty="0" smtClean="0"/>
              <a:t> шкала оценки когнитивных функций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Монреальская</a:t>
            </a:r>
            <a:r>
              <a:rPr lang="ru-RU" dirty="0" smtClean="0"/>
              <a:t> шкала оценки когнитивных функций</a:t>
            </a:r>
            <a:endParaRPr lang="ru-RU" dirty="0"/>
          </a:p>
        </p:txBody>
      </p:sp>
      <p:pic>
        <p:nvPicPr>
          <p:cNvPr id="20483" name="Picture 3" descr="C:\Users\Татьяна\Pictures\загруженное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2800350" cy="1628775"/>
          </a:xfrm>
          <a:prstGeom prst="rect">
            <a:avLst/>
          </a:prstGeom>
          <a:noFill/>
        </p:spPr>
      </p:pic>
      <p:pic>
        <p:nvPicPr>
          <p:cNvPr id="20484" name="Picture 4" descr="C:\Users\Татьяна\Pictures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496"/>
            <a:ext cx="4314825" cy="1057275"/>
          </a:xfrm>
          <a:prstGeom prst="rect">
            <a:avLst/>
          </a:prstGeom>
          <a:noFill/>
        </p:spPr>
      </p:pic>
      <p:pic>
        <p:nvPicPr>
          <p:cNvPr id="20485" name="Picture 5" descr="C:\Users\Татьяна\Pictures\499-2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4214810" cy="4913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рисования часов</a:t>
            </a:r>
            <a:endParaRPr lang="ru-RU" dirty="0"/>
          </a:p>
        </p:txBody>
      </p:sp>
      <p:pic>
        <p:nvPicPr>
          <p:cNvPr id="21506" name="Picture 2" descr="C:\Users\Татьяна\Pictures\47459_html_305367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142984"/>
            <a:ext cx="4856694" cy="4525963"/>
          </a:xfrm>
          <a:prstGeom prst="rect">
            <a:avLst/>
          </a:prstGeom>
          <a:noFill/>
        </p:spPr>
      </p:pic>
      <p:pic>
        <p:nvPicPr>
          <p:cNvPr id="21507" name="Picture 3" descr="C:\Users\Татьяна\Picture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071546"/>
            <a:ext cx="2928958" cy="2428892"/>
          </a:xfrm>
          <a:prstGeom prst="rect">
            <a:avLst/>
          </a:prstGeom>
          <a:noFill/>
        </p:spPr>
      </p:pic>
      <p:pic>
        <p:nvPicPr>
          <p:cNvPr id="21508" name="Picture 4" descr="C:\Users\Татьяна\Pictures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929066"/>
            <a:ext cx="2390780" cy="2500330"/>
          </a:xfrm>
          <a:prstGeom prst="rect">
            <a:avLst/>
          </a:prstGeom>
          <a:noFill/>
        </p:spPr>
      </p:pic>
      <p:pic>
        <p:nvPicPr>
          <p:cNvPr id="6" name="Рисунок 5" descr="Sca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5072074"/>
            <a:ext cx="2571768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КВС Б-747, 56 лет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Диагноз: атеросклероз сосудов головного мозга с достаточной компенсацией церебральной гемодинамики и нервно-психических функций</a:t>
            </a:r>
            <a:endParaRPr lang="ru-RU" sz="2400" b="1" dirty="0"/>
          </a:p>
        </p:txBody>
      </p:sp>
      <p:pic>
        <p:nvPicPr>
          <p:cNvPr id="2050" name="Picture 2" descr="F:\heads\Emel'yanov V.V\Head__13691\T2FlairProp_3\IM-0001-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1" name="Picture 3" descr="F:\heads\Emel'yanov V.V\Head__13691\T2FlairProp_3\IM-0001-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КВС СЕ</a:t>
            </a:r>
            <a:r>
              <a:rPr lang="en-US" sz="3600" dirty="0" smtClean="0"/>
              <a:t>SSNA-208</a:t>
            </a:r>
            <a:r>
              <a:rPr lang="ru-RU" sz="3600" dirty="0" smtClean="0"/>
              <a:t>, 60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Диагноз: атеросклероз сосудов головного мозга с достаточной компенсацией церебральной гемодинамики и нервно-психических функций</a:t>
            </a:r>
            <a:endParaRPr lang="ru-RU" sz="2700" dirty="0"/>
          </a:p>
        </p:txBody>
      </p:sp>
      <p:pic>
        <p:nvPicPr>
          <p:cNvPr id="1026" name="Picture 2" descr="F:\heads\Rubtsov V.N\Head__20468\T2FlairProp_2\IM-0001-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43050"/>
            <a:ext cx="4500562" cy="450056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heads\Rubtsov V.N\Head__20468\T2FlairProp_2\IM-0001-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30" y="1643050"/>
            <a:ext cx="4643470" cy="4518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КВС АН-124, 56 лет</a:t>
            </a:r>
            <a:br>
              <a:rPr lang="ru-RU" sz="3200" dirty="0" smtClean="0"/>
            </a:br>
            <a:r>
              <a:rPr lang="ru-RU" sz="3200" dirty="0" smtClean="0"/>
              <a:t>Диагноз: </a:t>
            </a:r>
            <a:r>
              <a:rPr lang="ru-RU" sz="3200" dirty="0" err="1" smtClean="0"/>
              <a:t>дисциркуляторная</a:t>
            </a:r>
            <a:r>
              <a:rPr lang="ru-RU" sz="3200" dirty="0" smtClean="0"/>
              <a:t> энцефалопатия</a:t>
            </a:r>
            <a:endParaRPr lang="ru-RU" sz="3200" dirty="0"/>
          </a:p>
        </p:txBody>
      </p:sp>
      <p:pic>
        <p:nvPicPr>
          <p:cNvPr id="2051" name="Picture 3" descr="F:\heads\Zasypkin K E\Head__22200\T2FlairProp_3\IM-0001-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2052" name="Picture 4" descr="F:\heads\Zasypkin K E\Head__22200\T2FlairProp_3\IM-0001-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применение методов </a:t>
            </a:r>
            <a:r>
              <a:rPr lang="ru-RU" dirty="0" err="1" smtClean="0"/>
              <a:t>нейровизуализации</a:t>
            </a:r>
            <a:r>
              <a:rPr lang="ru-RU" dirty="0" smtClean="0"/>
              <a:t> становится необходимым, рутинным методом в практике ВЛЭ. Наличие очаговых изменений головного мозга не являются «приговором» для летного состава, а позволяет выявить лиц, которым показано дальнейшее обследование. Это позволяет сохранить в строю наиболее опытных и квалифицированных пилотов, что обеспечивает высокий уровень безопасности полетов.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238" cy="512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Выводы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4543428" cy="58579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Применение </a:t>
            </a:r>
            <a:r>
              <a:rPr lang="ru-RU" sz="2400" b="1" dirty="0" smtClean="0"/>
              <a:t>методов </a:t>
            </a:r>
            <a:r>
              <a:rPr lang="ru-RU" sz="2400" b="1" dirty="0" err="1" smtClean="0"/>
              <a:t>нейровизуализации</a:t>
            </a:r>
            <a:r>
              <a:rPr lang="ru-RU" sz="2400" b="1" dirty="0" smtClean="0"/>
              <a:t> становится необходимым, рутинным методом в практике ВЛЭ. Наличие очаговых изменений головного мозга не являются «приговором» для летного состава, а позволяет выявить лиц, которым показано дальнейшее обследование. Это позволяет сохранить в строю наиболее опытных и квалифицированных пилотов, что обеспечивает высокий уровень безопасности полетов.</a:t>
            </a:r>
          </a:p>
          <a:p>
            <a:endParaRPr lang="ru-RU" sz="1200" b="1" dirty="0"/>
          </a:p>
        </p:txBody>
      </p:sp>
      <p:pic>
        <p:nvPicPr>
          <p:cNvPr id="7" name="Содержимое 6" descr="axn-travoltagallery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8840" y="285728"/>
            <a:ext cx="3524275" cy="2643206"/>
          </a:xfrm>
          <a:prstGeom prst="rect">
            <a:avLst/>
          </a:prstGeom>
        </p:spPr>
      </p:pic>
      <p:pic>
        <p:nvPicPr>
          <p:cNvPr id="8" name="Рисунок 7" descr="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786189"/>
            <a:ext cx="3667126" cy="2438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НЕЙРОВИЗУАЛИЗАЦИОННЫЕ МЕТОДЫ ИССЛЕДОВАНИЯ ПРИМЕНЯЕМЫЕ В ПРАКТИКЕ ВЛЭ</a:t>
            </a:r>
            <a:endParaRPr lang="ru-RU" sz="2800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1905000" cy="1785950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5105400" y="1643050"/>
            <a:ext cx="4038600" cy="45259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МРТ ГОЛОВНОГО МОЗГА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КТ-АНГИОГРАФИЯ СОСУДОВ ГОЛОВНОГО МОЗГА И БРАХИОЦЕФАЛЬНЫХ АРТЕРИЙ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ПЕРФУЗИОННАЯ КОМПЮЮТЕРНАЯ ТОМОГРАФИЯ ГОЛОВНОГО МОЗГА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ПОХИТРОННО-ЭМИССИОННАЯ ТОМОГРАФИЯ ГОЛОВНОГО МОЗГА (ПЭТ)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ОДНОФОТОННО-ЭМИССИОННАЯ ТОМОГРАФИЯ ГОЛОВНОГО МОЗГА (ОФЭТ)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1" name="Picture 7" descr="C:\Users\Татьяна\Pictures\mrt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643050"/>
            <a:ext cx="3048000" cy="5000660"/>
          </a:xfrm>
          <a:prstGeom prst="rect">
            <a:avLst/>
          </a:prstGeom>
          <a:noFill/>
        </p:spPr>
      </p:pic>
      <p:pic>
        <p:nvPicPr>
          <p:cNvPr id="1032" name="Picture 8" descr="C:\Users\Татьяна\Pictures\mrtmoz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250026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_936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993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b="1" dirty="0" smtClean="0"/>
              <a:t>          </a:t>
            </a:r>
            <a:r>
              <a:rPr lang="ru-RU" sz="4400" b="1" dirty="0" smtClean="0"/>
              <a:t>Благодарю </a:t>
            </a:r>
            <a:r>
              <a:rPr lang="ru-RU" sz="4400" b="1" dirty="0" smtClean="0"/>
              <a:t>за внимание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АКТУАЛЬНОСТЬ ПРИМЕНЕНИЯ НЕЙРОВИЗУАЛИЗАЦИОННЫХ МЕТОДОВ ИССЛЕДОВАНИЯ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ЦЕЛЯХ ВЛЭ НА ПЕРВОМ МЕСТЕ ВЫСТУПАЕТ ПРОБЛЕМА  СВЯЗИ  ОЧАГОВЫХ ИЗМЕНЕНИЙ ГОЛОВНОГО МОЗГА С  ПРОФЕССИОНАЛЬНО-ВАЖНЫМИ ПСИХОЛОГИЧЕСКИМИ КАЧЕСТВАМИ, С КОТОРЫМИ СВЯЗАНА БЕЗОПАСНОСТЬ ПОЛЕТОВ</a:t>
            </a:r>
            <a:endParaRPr lang="ru-RU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714883"/>
            <a:ext cx="2024066" cy="1922863"/>
          </a:xfrm>
          <a:prstGeom prst="rect">
            <a:avLst/>
          </a:prstGeom>
        </p:spPr>
      </p:pic>
      <p:pic>
        <p:nvPicPr>
          <p:cNvPr id="6" name="Рисунок 5" descr="neur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7959" y="4714884"/>
            <a:ext cx="2855703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Pictures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357586" cy="2786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Клиника начальных проявлений недостаточности мозгового кровообращения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Повышенная утомляемость</a:t>
            </a:r>
          </a:p>
          <a:p>
            <a:r>
              <a:rPr lang="ru-RU" dirty="0" smtClean="0"/>
              <a:t>Эмоциональная неустойчивость</a:t>
            </a:r>
          </a:p>
          <a:p>
            <a:r>
              <a:rPr lang="ru-RU" dirty="0" smtClean="0"/>
              <a:t>Рассеянность</a:t>
            </a:r>
          </a:p>
          <a:p>
            <a:r>
              <a:rPr lang="ru-RU" dirty="0" smtClean="0"/>
              <a:t>Нарушение </a:t>
            </a:r>
            <a:r>
              <a:rPr lang="ru-RU" dirty="0" smtClean="0"/>
              <a:t>сна</a:t>
            </a:r>
            <a:endParaRPr lang="ru-RU" dirty="0" smtClean="0"/>
          </a:p>
          <a:p>
            <a:r>
              <a:rPr lang="ru-RU" dirty="0" smtClean="0"/>
              <a:t>Снижение памяти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текущие (непрофессиональные</a:t>
            </a:r>
            <a:r>
              <a:rPr lang="ru-RU" dirty="0" smtClean="0"/>
              <a:t>)  </a:t>
            </a:r>
            <a:r>
              <a:rPr lang="ru-RU" dirty="0" smtClean="0"/>
              <a:t>события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Клиника  начальных проявлений недостаточности мозгового кровообращения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Ухудшение всех видов памяти</a:t>
            </a:r>
          </a:p>
          <a:p>
            <a:r>
              <a:rPr lang="ru-RU" dirty="0" smtClean="0"/>
              <a:t>Снижение продуктивности умственного труда</a:t>
            </a:r>
          </a:p>
          <a:p>
            <a:r>
              <a:rPr lang="ru-RU" dirty="0" smtClean="0"/>
              <a:t>Замедление психических процессов</a:t>
            </a:r>
          </a:p>
          <a:p>
            <a:r>
              <a:rPr lang="ru-RU" dirty="0" smtClean="0"/>
              <a:t>Заострение черт характера</a:t>
            </a:r>
          </a:p>
          <a:p>
            <a:r>
              <a:rPr lang="ru-RU" dirty="0" smtClean="0"/>
              <a:t>Изменения личности </a:t>
            </a:r>
          </a:p>
          <a:p>
            <a:r>
              <a:rPr lang="ru-RU" dirty="0" smtClean="0"/>
              <a:t>снижение критики к собственному состоянию</a:t>
            </a:r>
          </a:p>
          <a:p>
            <a:r>
              <a:rPr lang="ru-RU" dirty="0" smtClean="0"/>
              <a:t>Интеллектуальные расстройства</a:t>
            </a:r>
          </a:p>
          <a:p>
            <a:r>
              <a:rPr lang="ru-RU" dirty="0" smtClean="0"/>
              <a:t>Эмоциональные расстройства</a:t>
            </a:r>
          </a:p>
          <a:p>
            <a:r>
              <a:rPr lang="ru-RU" dirty="0" smtClean="0"/>
              <a:t>Нарушение способности планировать и контролировать свои действия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Татьяна\Picture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643050"/>
            <a:ext cx="1905000" cy="1428750"/>
          </a:xfrm>
          <a:prstGeom prst="rect">
            <a:avLst/>
          </a:prstGeom>
          <a:noFill/>
        </p:spPr>
      </p:pic>
      <p:pic>
        <p:nvPicPr>
          <p:cNvPr id="2053" name="Picture 5" descr="C:\Users\Татьяна\Picture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286124"/>
            <a:ext cx="2638425" cy="1733550"/>
          </a:xfrm>
          <a:prstGeom prst="rect">
            <a:avLst/>
          </a:prstGeom>
          <a:noFill/>
        </p:spPr>
      </p:pic>
      <p:pic>
        <p:nvPicPr>
          <p:cNvPr id="2054" name="Picture 6" descr="C:\Users\Татьяна\Pictures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72074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Заболевания приводящие к очаговым изменениям головного мозга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Основные: 1)Атеросклероз</a:t>
            </a:r>
          </a:p>
          <a:p>
            <a:r>
              <a:rPr lang="ru-RU" b="1" dirty="0" smtClean="0"/>
              <a:t>                    2) Гипертоническая болезнь</a:t>
            </a:r>
          </a:p>
          <a:p>
            <a:r>
              <a:rPr lang="ru-RU" dirty="0" smtClean="0"/>
              <a:t>Дополнительные: 3) </a:t>
            </a:r>
            <a:r>
              <a:rPr lang="ru-RU" dirty="0" err="1" smtClean="0"/>
              <a:t>Саханный</a:t>
            </a:r>
            <a:r>
              <a:rPr lang="ru-RU" dirty="0" smtClean="0"/>
              <a:t> диабет</a:t>
            </a:r>
          </a:p>
          <a:p>
            <a:r>
              <a:rPr lang="ru-RU" dirty="0" smtClean="0"/>
              <a:t>4)Нарушения сердечного ритма</a:t>
            </a:r>
          </a:p>
          <a:p>
            <a:r>
              <a:rPr lang="ru-RU" dirty="0" smtClean="0"/>
              <a:t>5)</a:t>
            </a:r>
            <a:r>
              <a:rPr lang="ru-RU" dirty="0" err="1" smtClean="0"/>
              <a:t>Васкулиты</a:t>
            </a:r>
            <a:endParaRPr lang="ru-RU" dirty="0" smtClean="0"/>
          </a:p>
          <a:p>
            <a:r>
              <a:rPr lang="ru-RU" dirty="0" smtClean="0"/>
              <a:t>6)Наследственные заболевания</a:t>
            </a:r>
          </a:p>
          <a:p>
            <a:r>
              <a:rPr lang="ru-RU" dirty="0" smtClean="0"/>
              <a:t>7)Интоксикации</a:t>
            </a:r>
          </a:p>
          <a:p>
            <a:r>
              <a:rPr lang="ru-RU" dirty="0" smtClean="0"/>
              <a:t>8) </a:t>
            </a:r>
            <a:r>
              <a:rPr lang="ru-RU" dirty="0" err="1" smtClean="0"/>
              <a:t>Нейроинфекции</a:t>
            </a:r>
            <a:endParaRPr lang="ru-RU" dirty="0" smtClean="0"/>
          </a:p>
          <a:p>
            <a:r>
              <a:rPr lang="ru-RU" dirty="0" smtClean="0"/>
              <a:t>9)Заболевания крови</a:t>
            </a:r>
          </a:p>
          <a:p>
            <a:r>
              <a:rPr lang="ru-RU" dirty="0" smtClean="0"/>
              <a:t>10) </a:t>
            </a:r>
            <a:r>
              <a:rPr lang="ru-RU" dirty="0" err="1" smtClean="0"/>
              <a:t>Нейродегенеративные</a:t>
            </a:r>
            <a:r>
              <a:rPr lang="ru-RU" dirty="0" smtClean="0"/>
              <a:t> заболевания</a:t>
            </a:r>
          </a:p>
          <a:p>
            <a:r>
              <a:rPr lang="ru-RU" dirty="0" smtClean="0"/>
              <a:t>11)</a:t>
            </a:r>
            <a:r>
              <a:rPr lang="ru-RU" dirty="0" err="1" smtClean="0"/>
              <a:t>Антифосфолипидный</a:t>
            </a:r>
            <a:r>
              <a:rPr lang="ru-RU" dirty="0" smtClean="0"/>
              <a:t> синдром и многие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Средняя продолжительность жизни в России и странах мира в 2014г.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52180"/>
          <a:ext cx="9144000" cy="573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79"/>
                <a:gridCol w="1943121"/>
                <a:gridCol w="1828800"/>
                <a:gridCol w="1828800"/>
                <a:gridCol w="1828800"/>
              </a:tblGrid>
              <a:tr h="1221991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продолжительность жизни,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женщины</a:t>
                      </a:r>
                      <a:endParaRPr lang="ru-RU" dirty="0"/>
                    </a:p>
                  </a:txBody>
                  <a:tcPr/>
                </a:tc>
              </a:tr>
              <a:tr h="33489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Андорра</a:t>
                      </a:r>
                      <a:endParaRPr lang="ru-RU" dirty="0"/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82,75</a:t>
                      </a:r>
                      <a:endParaRPr lang="ru-RU" dirty="0"/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80,4</a:t>
                      </a:r>
                      <a:endParaRPr lang="ru-RU" dirty="0"/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85,1</a:t>
                      </a:r>
                      <a:endParaRPr lang="ru-RU" dirty="0"/>
                    </a:p>
                  </a:txBody>
                  <a:tcPr/>
                </a:tc>
              </a:tr>
              <a:tr h="334898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2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Япония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82.15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78.7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85.6</a:t>
                      </a:r>
                    </a:p>
                  </a:txBody>
                  <a:tcPr marL="285750" anchor="ctr"/>
                </a:tc>
              </a:tr>
              <a:tr h="481794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3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Сан-Марино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82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78.4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85.6</a:t>
                      </a:r>
                    </a:p>
                  </a:txBody>
                  <a:tcPr marL="285750" anchor="ctr"/>
                </a:tc>
              </a:tr>
              <a:tr h="334898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4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Сингапур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82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79.3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84.7</a:t>
                      </a:r>
                    </a:p>
                  </a:txBody>
                  <a:tcPr marL="285750" anchor="ctr"/>
                </a:tc>
              </a:tr>
              <a:tr h="334898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5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Франция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81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77.7</a:t>
                      </a:r>
                    </a:p>
                  </a:txBody>
                  <a:tcPr marL="28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84.3</a:t>
                      </a:r>
                    </a:p>
                  </a:txBody>
                  <a:tcPr marL="285750" anchor="ctr"/>
                </a:tc>
              </a:tr>
              <a:tr h="338387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111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Беларусь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70.2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64.3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76.1</a:t>
                      </a:r>
                    </a:p>
                  </a:txBody>
                  <a:tcPr marL="285750" marR="47625" marT="47625" marB="47625" anchor="ctr"/>
                </a:tc>
              </a:tr>
              <a:tr h="338387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114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Гондурас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69.4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67.8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71</a:t>
                      </a:r>
                    </a:p>
                  </a:txBody>
                  <a:tcPr marL="285750" marR="47625" marT="47625" marB="47625" anchor="ctr"/>
                </a:tc>
              </a:tr>
              <a:tr h="338387"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121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Украина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68.1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62.2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74</a:t>
                      </a:r>
                    </a:p>
                  </a:txBody>
                  <a:tcPr marL="285750" marR="47625" marT="47625" marB="47625" anchor="ctr"/>
                </a:tc>
              </a:tr>
              <a:tr h="338387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129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Россия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66.05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59.1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/>
                        <a:t>73</a:t>
                      </a:r>
                    </a:p>
                  </a:txBody>
                  <a:tcPr marL="285750" marR="47625" marT="47625" marB="47625" anchor="ctr"/>
                </a:tc>
              </a:tr>
              <a:tr h="691145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131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Папуа - Новая Гвинея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65.7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63.4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68</a:t>
                      </a:r>
                    </a:p>
                  </a:txBody>
                  <a:tcPr marL="285750" marR="47625" marT="47625" marB="47625" anchor="ctr"/>
                </a:tc>
              </a:tr>
              <a:tr h="33838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192</a:t>
                      </a:r>
                      <a:endParaRPr lang="ru-RU" dirty="0"/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Ангола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37.65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/>
                        <a:t>36.7</a:t>
                      </a:r>
                    </a:p>
                  </a:txBody>
                  <a:tcPr marL="285750" marR="47625" marT="47625" marB="476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38.6</a:t>
                      </a:r>
                    </a:p>
                  </a:txBody>
                  <a:tcPr marL="285750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Показания к назначению МРТ головного мозга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1)</a:t>
            </a:r>
            <a:r>
              <a:rPr lang="ru-RU" dirty="0" err="1" smtClean="0"/>
              <a:t>Стенозирующее</a:t>
            </a:r>
            <a:r>
              <a:rPr lang="ru-RU" dirty="0" smtClean="0"/>
              <a:t> атеросклеротическое поражение БЦА</a:t>
            </a:r>
          </a:p>
          <a:p>
            <a:r>
              <a:rPr lang="ru-RU" dirty="0" smtClean="0"/>
              <a:t>2)ГБ в сочетаниями с факторами риска</a:t>
            </a:r>
          </a:p>
          <a:p>
            <a:r>
              <a:rPr lang="ru-RU" dirty="0" smtClean="0"/>
              <a:t>3)наличие неврологической симптоматики при оценке неврологического статуса</a:t>
            </a:r>
          </a:p>
          <a:p>
            <a:r>
              <a:rPr lang="ru-RU" dirty="0" smtClean="0"/>
              <a:t>4)значительные изменения ЭЭГ</a:t>
            </a:r>
          </a:p>
          <a:p>
            <a:r>
              <a:rPr lang="ru-RU" dirty="0" smtClean="0"/>
              <a:t>5)низкий уровень основных НПФ по результатам психологического обследования</a:t>
            </a:r>
          </a:p>
          <a:p>
            <a:r>
              <a:rPr lang="ru-RU" dirty="0" smtClean="0"/>
              <a:t>6)отрицательная динамика при психологическом обследовании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ПЕРФУЗИОННАЯ КОМПЬЮТЕРНАЯ ТОМОГРАФИЯ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метод визуализации и количественной оценки тканевой гемодинамики, позволяющий проводить оценку </a:t>
            </a:r>
            <a:r>
              <a:rPr lang="ru-RU" b="1" dirty="0" err="1" smtClean="0"/>
              <a:t>микроваскулярного</a:t>
            </a:r>
            <a:r>
              <a:rPr lang="ru-RU" b="1" dirty="0" smtClean="0"/>
              <a:t> кровотока, анализа мозговой гемодинамики.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80366-14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4201223"/>
            <a:ext cx="3214710" cy="2479718"/>
          </a:xfrm>
          <a:prstGeom prst="rect">
            <a:avLst/>
          </a:prstGeom>
        </p:spPr>
      </p:pic>
      <p:pic>
        <p:nvPicPr>
          <p:cNvPr id="7" name="Рисунок 6" descr="Diagnostics onkotsentre Sofia 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7" y="4189971"/>
            <a:ext cx="3641053" cy="245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461</TotalTime>
  <Words>551</Words>
  <Application>Microsoft Office PowerPoint</Application>
  <PresentationFormat>Экран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ТРУДНОСТИ ДИФФЕРЕНЦИАЛЬНОЙ ДИАГНОСТИКИ МНОГООЧАГОВЫХ ИЗМЕНЕНИЙ ГОЛОВНОГО МОЗГА ПРИ НЕЙРОВИЗУАЛИЗАЦИОННЫХ МЕТОДАХ ОБСЛЕДОВАНИЯХ В ЦЕЛЯХ ВЛЭ       Т.Н. Волынец</vt:lpstr>
      <vt:lpstr>НЕЙРОВИЗУАЛИЗАЦИОННЫЕ МЕТОДЫ ИССЛЕДОВАНИЯ ПРИМЕНЯЕМЫЕ В ПРАКТИКЕ ВЛЭ</vt:lpstr>
      <vt:lpstr>АКТУАЛЬНОСТЬ ПРИМЕНЕНИЯ НЕЙРОВИЗУАЛИЗАЦИОННЫХ МЕТОДОВ ИССЛЕДОВАНИЯ</vt:lpstr>
      <vt:lpstr>Клиника начальных проявлений недостаточности мозгового кровообращения</vt:lpstr>
      <vt:lpstr>Клиника  начальных проявлений недостаточности мозгового кровообращения</vt:lpstr>
      <vt:lpstr>Заболевания приводящие к очаговым изменениям головного мозга</vt:lpstr>
      <vt:lpstr> Средняя продолжительность жизни в России и странах мира в 2014г. </vt:lpstr>
      <vt:lpstr>Показания к назначению МРТ головного мозга</vt:lpstr>
      <vt:lpstr>ПЕРФУЗИОННАЯ КОМПЬЮТЕРНАЯ ТОМОГРАФИЯ </vt:lpstr>
      <vt:lpstr>ПОЗИТРОННО-ЭМИССИОННАЯ ТОМОГРАФИЯ</vt:lpstr>
      <vt:lpstr>Когнитивные функции </vt:lpstr>
      <vt:lpstr>Методики нейропсихологического обследования</vt:lpstr>
      <vt:lpstr>Монреальская шкала оценки когнитивных функций</vt:lpstr>
      <vt:lpstr>Тест рисования часов</vt:lpstr>
      <vt:lpstr>КВС Б-747, 56 лет Диагноз: атеросклероз сосудов головного мозга с достаточной компенсацией церебральной гемодинамики и нервно-психических функций</vt:lpstr>
      <vt:lpstr>КВС СЕSSNA-208, 60 ЛЕТ Диагноз: атеросклероз сосудов головного мозга с достаточной компенсацией церебральной гемодинамики и нервно-психических функций</vt:lpstr>
      <vt:lpstr>КВС АН-124, 56 лет Диагноз: дисциркуляторная энцефалопатия</vt:lpstr>
      <vt:lpstr>Слайд 18</vt:lpstr>
      <vt:lpstr>Выводы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tn_volinets</dc:creator>
  <cp:lastModifiedBy>tn_volinets</cp:lastModifiedBy>
  <cp:revision>62</cp:revision>
  <dcterms:created xsi:type="dcterms:W3CDTF">2015-05-15T14:03:49Z</dcterms:created>
  <dcterms:modified xsi:type="dcterms:W3CDTF">2015-05-25T15:54:53Z</dcterms:modified>
</cp:coreProperties>
</file>