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8" r:id="rId3"/>
    <p:sldId id="292" r:id="rId4"/>
    <p:sldId id="293" r:id="rId5"/>
    <p:sldId id="294" r:id="rId6"/>
    <p:sldId id="305" r:id="rId7"/>
    <p:sldId id="295" r:id="rId8"/>
    <p:sldId id="298" r:id="rId9"/>
    <p:sldId id="299" r:id="rId10"/>
    <p:sldId id="301" r:id="rId11"/>
    <p:sldId id="302" r:id="rId12"/>
    <p:sldId id="303" r:id="rId13"/>
    <p:sldId id="296" r:id="rId14"/>
    <p:sldId id="304" r:id="rId15"/>
    <p:sldId id="289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2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76" autoAdjust="0"/>
  </p:normalViewPr>
  <p:slideViewPr>
    <p:cSldViewPr>
      <p:cViewPr>
        <p:scale>
          <a:sx n="76" d="100"/>
          <a:sy n="76" d="100"/>
        </p:scale>
        <p:origin x="-1872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F95D8-B34A-4A39-8552-C23E754EA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4AC0C-1677-45B1-8853-6B95B17AE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A605A-225C-476F-995F-A1B0CC5C1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E9118-E7B4-46C6-B175-9CA025DE9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0BD2-47B2-4894-8827-8BBA60999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D2C4-36D9-4228-A068-A7F018CD8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B796-D392-4243-91A9-B3F9E82E3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D60E0-C57B-4A71-913F-BAFE16D2D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6140-BC9D-4AE3-837B-7D4CE7787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C0B6-50F7-4293-B671-88F8AAACD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F123-593F-467F-B3D2-F46F40F8C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45FF04-5C45-4923-9EE9-0CE39008C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7772400" cy="4191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dirty="0" smtClean="0">
                <a:solidFill>
                  <a:srgbClr val="140280"/>
                </a:solidFill>
              </a:rPr>
              <a:t>Координационное совещание РМА Европейского региона ИКАО </a:t>
            </a:r>
            <a:r>
              <a:rPr lang="en-US" sz="4000" dirty="0" smtClean="0">
                <a:solidFill>
                  <a:srgbClr val="140280"/>
                </a:solidFill>
              </a:rPr>
              <a:t/>
            </a:r>
            <a:br>
              <a:rPr lang="en-US" sz="4000" dirty="0" smtClean="0">
                <a:solidFill>
                  <a:srgbClr val="140280"/>
                </a:solidFill>
              </a:rPr>
            </a:br>
            <a:r>
              <a:rPr lang="ru-RU" sz="4000" dirty="0" smtClean="0">
                <a:solidFill>
                  <a:srgbClr val="140280"/>
                </a:solidFill>
              </a:rPr>
              <a:t/>
            </a:r>
            <a:br>
              <a:rPr lang="ru-RU" sz="4000" dirty="0" smtClean="0">
                <a:solidFill>
                  <a:srgbClr val="140280"/>
                </a:solidFill>
              </a:rPr>
            </a:br>
            <a:r>
              <a:rPr lang="ru-RU" sz="3200" dirty="0" smtClean="0">
                <a:solidFill>
                  <a:srgbClr val="140280"/>
                </a:solidFill>
              </a:rPr>
              <a:t>Обработка и обмен</a:t>
            </a:r>
            <a:r>
              <a:rPr lang="en-US" sz="3200" dirty="0" smtClean="0">
                <a:solidFill>
                  <a:srgbClr val="140280"/>
                </a:solidFill>
              </a:rPr>
              <a:t> </a:t>
            </a:r>
            <a:r>
              <a:rPr lang="ru-RU" sz="3200" dirty="0" smtClean="0">
                <a:solidFill>
                  <a:srgbClr val="140280"/>
                </a:solidFill>
              </a:rPr>
              <a:t> информацией о допусках к полетам в пространстве </a:t>
            </a:r>
            <a:r>
              <a:rPr lang="en-US" sz="3200" dirty="0" smtClean="0">
                <a:solidFill>
                  <a:srgbClr val="140280"/>
                </a:solidFill>
              </a:rPr>
              <a:t>RVSM</a:t>
            </a:r>
            <a:endParaRPr lang="ru-RU" sz="3200" dirty="0">
              <a:solidFill>
                <a:srgbClr val="14028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175260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PMA </a:t>
            </a:r>
            <a:r>
              <a:rPr lang="ru-RU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Евразия</a:t>
            </a:r>
            <a:endParaRPr lang="en-US" sz="2800" dirty="0" smtClean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endParaRPr lang="en-US" sz="2800" dirty="0" smtClean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Российская Федерация</a:t>
            </a:r>
            <a:endParaRPr lang="en-US" sz="2800" dirty="0" smtClean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r>
              <a:rPr lang="ru-RU" sz="2800" dirty="0" smtClean="0">
                <a:solidFill>
                  <a:srgbClr val="140280"/>
                </a:solidFill>
              </a:rPr>
              <a:t>Москва, </a:t>
            </a:r>
            <a:r>
              <a:rPr lang="ru-RU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Октябрь </a:t>
            </a:r>
            <a:r>
              <a:rPr lang="en-US" sz="2800" dirty="0" smtClean="0">
                <a:solidFill>
                  <a:srgbClr val="140280"/>
                </a:solidFill>
                <a:latin typeface="+mj-lt"/>
                <a:ea typeface="+mj-ea"/>
                <a:cs typeface="+mj-cs"/>
              </a:rPr>
              <a:t>2013</a:t>
            </a:r>
            <a:endParaRPr lang="ru-RU" sz="2800" dirty="0">
              <a:solidFill>
                <a:srgbClr val="1402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676400"/>
          </a:xfrm>
        </p:spPr>
        <p:txBody>
          <a:bodyPr/>
          <a:lstStyle/>
          <a:p>
            <a:r>
              <a:rPr lang="ru-RU" sz="3400" dirty="0" smtClean="0">
                <a:solidFill>
                  <a:srgbClr val="140280"/>
                </a:solidFill>
              </a:rPr>
              <a:t>Процедура взаимодействия по обмену данными о допусках </a:t>
            </a:r>
            <a:r>
              <a:rPr lang="ru-RU" sz="3400" i="1" dirty="0" smtClean="0">
                <a:solidFill>
                  <a:srgbClr val="140280"/>
                </a:solidFill>
              </a:rPr>
              <a:t>(пример 2)</a:t>
            </a:r>
            <a:endParaRPr lang="ru-RU" sz="3400" i="1" dirty="0">
              <a:solidFill>
                <a:srgbClr val="140280"/>
              </a:solidFill>
            </a:endParaRPr>
          </a:p>
        </p:txBody>
      </p:sp>
      <p:pic>
        <p:nvPicPr>
          <p:cNvPr id="5" name="Содержимое 4" descr="задача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4600" y="1600200"/>
            <a:ext cx="7010400" cy="5257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417638"/>
          </a:xfrm>
        </p:spPr>
        <p:txBody>
          <a:bodyPr/>
          <a:lstStyle/>
          <a:p>
            <a:r>
              <a:rPr lang="ru-RU" sz="3400" dirty="0" smtClean="0">
                <a:solidFill>
                  <a:srgbClr val="140280"/>
                </a:solidFill>
              </a:rPr>
              <a:t>Процедура взаимодействия по обмену данными о допусках </a:t>
            </a:r>
            <a:r>
              <a:rPr lang="ru-RU" sz="3400" i="1" dirty="0" smtClean="0">
                <a:solidFill>
                  <a:srgbClr val="140280"/>
                </a:solidFill>
              </a:rPr>
              <a:t>(пример 3)</a:t>
            </a:r>
            <a:endParaRPr lang="ru-RU" sz="3400" dirty="0">
              <a:solidFill>
                <a:srgbClr val="140280"/>
              </a:solidFill>
            </a:endParaRPr>
          </a:p>
        </p:txBody>
      </p:sp>
      <p:pic>
        <p:nvPicPr>
          <p:cNvPr id="5" name="Содержимое 4" descr="задача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68689"/>
            <a:ext cx="7899016" cy="528931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524000"/>
          </a:xfrm>
        </p:spPr>
        <p:txBody>
          <a:bodyPr/>
          <a:lstStyle/>
          <a:p>
            <a:r>
              <a:rPr lang="ru-RU" sz="3400" dirty="0" smtClean="0">
                <a:solidFill>
                  <a:srgbClr val="140280"/>
                </a:solidFill>
              </a:rPr>
              <a:t>Процедура взаимодействия по обмену данными о допусках </a:t>
            </a:r>
            <a:r>
              <a:rPr lang="ru-RU" sz="3400" i="1" dirty="0" smtClean="0">
                <a:solidFill>
                  <a:srgbClr val="140280"/>
                </a:solidFill>
              </a:rPr>
              <a:t>(пример 3)</a:t>
            </a:r>
            <a:endParaRPr lang="ru-RU" sz="3400" dirty="0">
              <a:solidFill>
                <a:srgbClr val="140280"/>
              </a:solidFill>
            </a:endParaRPr>
          </a:p>
        </p:txBody>
      </p:sp>
      <p:pic>
        <p:nvPicPr>
          <p:cNvPr id="5" name="Содержимое 4" descr="задача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24000"/>
            <a:ext cx="7204826" cy="5334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8486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140280"/>
                </a:solidFill>
              </a:rPr>
              <a:t>Изменение схемы взаимодействия при обмене информации о допусках </a:t>
            </a:r>
            <a:endParaRPr lang="ru-RU" sz="3200" dirty="0">
              <a:solidFill>
                <a:srgbClr val="14028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3400" y="14478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140280"/>
                </a:solidFill>
              </a:rPr>
              <a:t>ANSP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3400" y="28194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140280"/>
                </a:solidFill>
              </a:rPr>
              <a:t>RMA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3400" y="41910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140280"/>
                </a:solidFill>
              </a:rPr>
              <a:t>САА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" y="55626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140280"/>
                </a:solidFill>
              </a:rPr>
              <a:t>А/К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1295400" y="5181600"/>
            <a:ext cx="1524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1295400" y="3810000"/>
            <a:ext cx="1524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5486400" y="3276600"/>
            <a:ext cx="12192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140280"/>
                </a:solidFill>
              </a:rPr>
              <a:t>БД</a:t>
            </a:r>
            <a:endParaRPr lang="ru-RU" sz="3200" dirty="0">
              <a:solidFill>
                <a:srgbClr val="14028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114800" y="18288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140280"/>
                </a:solidFill>
              </a:rPr>
              <a:t>ANSP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77000" y="19050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140280"/>
                </a:solidFill>
              </a:rPr>
              <a:t>RMA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400800" y="49530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140280"/>
                </a:solidFill>
              </a:rPr>
              <a:t>САА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038600" y="4953000"/>
            <a:ext cx="1676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140280"/>
                </a:solidFill>
              </a:rPr>
              <a:t>А/К</a:t>
            </a:r>
            <a:endParaRPr lang="ru-RU" sz="2800" dirty="0">
              <a:solidFill>
                <a:srgbClr val="140280"/>
              </a:solidFill>
            </a:endParaRPr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8596736">
            <a:off x="5029200" y="457200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лево/вправо 23"/>
          <p:cNvSpPr/>
          <p:nvPr/>
        </p:nvSpPr>
        <p:spPr>
          <a:xfrm rot="14214235">
            <a:off x="6417095" y="457878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 rot="14214235">
            <a:off x="5197894" y="2902379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лево/вправо 25"/>
          <p:cNvSpPr/>
          <p:nvPr/>
        </p:nvSpPr>
        <p:spPr>
          <a:xfrm rot="18596736">
            <a:off x="6365690" y="2965172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>
            <a:off x="5715000" y="533400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5791200" y="228600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5400000">
            <a:off x="6477000" y="3810000"/>
            <a:ext cx="20574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 rot="5400000">
            <a:off x="3733800" y="3758852"/>
            <a:ext cx="20574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1295400" y="2438400"/>
            <a:ext cx="152400" cy="381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гнутая влево стрелка 32"/>
          <p:cNvSpPr/>
          <p:nvPr/>
        </p:nvSpPr>
        <p:spPr>
          <a:xfrm rot="10800000">
            <a:off x="2209801" y="1981200"/>
            <a:ext cx="762000" cy="388619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447800"/>
          </a:xfrm>
        </p:spPr>
        <p:txBody>
          <a:bodyPr/>
          <a:lstStyle/>
          <a:p>
            <a:r>
              <a:rPr lang="ru-RU" sz="3200" dirty="0" smtClean="0">
                <a:solidFill>
                  <a:srgbClr val="140280"/>
                </a:solidFill>
              </a:rPr>
              <a:t>Требования ИКАО в отношении полетов воздушных судов, выполнявших по без допусков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/>
          <a:lstStyle/>
          <a:p>
            <a:pPr lvl="1" algn="just"/>
            <a:r>
              <a:rPr lang="en-US" sz="2000" dirty="0" smtClean="0">
                <a:solidFill>
                  <a:srgbClr val="140280"/>
                </a:solidFill>
              </a:rPr>
              <a:t>Annex 6, Part 1, item </a:t>
            </a:r>
            <a:r>
              <a:rPr lang="ru-RU" sz="2000" dirty="0" smtClean="0">
                <a:solidFill>
                  <a:srgbClr val="140280"/>
                </a:solidFill>
              </a:rPr>
              <a:t>7.2.7 Все государства, ответственные за воздушное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пространство, в котором применяется RVSM, или выдавшие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утверждение RVSM эксплуатантам своего государства,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устанавливают положения и процедуры, обеспечивающие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err="1" smtClean="0">
                <a:solidFill>
                  <a:srgbClr val="140280"/>
                </a:solidFill>
              </a:rPr>
              <a:t>предпринятие</a:t>
            </a:r>
            <a:r>
              <a:rPr lang="ru-RU" sz="2000" dirty="0" smtClean="0">
                <a:solidFill>
                  <a:srgbClr val="140280"/>
                </a:solidFill>
              </a:rPr>
              <a:t> соответствующих действий в отношении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воздушных судов и эксплуатантов, выполняющих полеты в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воздушном пространстве RVSM без действующего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утверждения </a:t>
            </a:r>
            <a:r>
              <a:rPr lang="en-US" sz="2000" dirty="0" smtClean="0">
                <a:solidFill>
                  <a:srgbClr val="140280"/>
                </a:solidFill>
              </a:rPr>
              <a:t>RVSM</a:t>
            </a:r>
            <a:endParaRPr lang="ru-RU" sz="2000" dirty="0" smtClean="0">
              <a:solidFill>
                <a:srgbClr val="140280"/>
              </a:solidFill>
            </a:endParaRPr>
          </a:p>
          <a:p>
            <a:pPr lvl="1"/>
            <a:endParaRPr lang="ru-RU" sz="2000" dirty="0" smtClean="0"/>
          </a:p>
          <a:p>
            <a:pPr lvl="1" algn="just"/>
            <a:r>
              <a:rPr lang="en-US" sz="2000" dirty="0" smtClean="0">
                <a:solidFill>
                  <a:srgbClr val="140280"/>
                </a:solidFill>
              </a:rPr>
              <a:t>Doc 9574 </a:t>
            </a:r>
            <a:r>
              <a:rPr lang="ru-RU" sz="2000" dirty="0" smtClean="0">
                <a:solidFill>
                  <a:srgbClr val="140280"/>
                </a:solidFill>
              </a:rPr>
              <a:t>п. 4.3.7 Государство эксплуатанта/государство регистрации должно определить политику и порядок действий в отношении воздушных судов/эксплуатантов, которые, как установлено, выполняют полеты в воздушном пространстве с RVSM без наличия утверждения, что может создавать угрозу безопасности полетов других пользователей воздушного пространства.</a:t>
            </a:r>
            <a:endParaRPr lang="en-US" sz="2000" dirty="0" smtClean="0">
              <a:solidFill>
                <a:srgbClr val="14028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140280"/>
                </a:solidFill>
              </a:rPr>
              <a:t>Направления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lvl="1"/>
            <a:r>
              <a:rPr lang="ru-RU" sz="2400" dirty="0" smtClean="0">
                <a:solidFill>
                  <a:srgbClr val="140280"/>
                </a:solidFill>
              </a:rPr>
              <a:t>Сформулировать рекомендуемые мероприятия в отношении ВС, осуществляющих полеты без допусков  в пространстве </a:t>
            </a:r>
            <a:r>
              <a:rPr lang="en-US" sz="2400" dirty="0" smtClean="0">
                <a:solidFill>
                  <a:srgbClr val="140280"/>
                </a:solidFill>
              </a:rPr>
              <a:t>RVSM</a:t>
            </a:r>
            <a:r>
              <a:rPr lang="ru-RU" sz="2400" dirty="0" smtClean="0">
                <a:solidFill>
                  <a:srgbClr val="140280"/>
                </a:solidFill>
              </a:rPr>
              <a:t>, определив политику для</a:t>
            </a:r>
            <a:r>
              <a:rPr lang="en-US" sz="2400" dirty="0" smtClean="0">
                <a:solidFill>
                  <a:srgbClr val="140280"/>
                </a:solidFill>
              </a:rPr>
              <a:t> </a:t>
            </a:r>
            <a:r>
              <a:rPr lang="ru-RU" sz="2400" dirty="0" smtClean="0">
                <a:solidFill>
                  <a:srgbClr val="140280"/>
                </a:solidFill>
              </a:rPr>
              <a:t>Европейского региона</a:t>
            </a:r>
          </a:p>
          <a:p>
            <a:pPr lvl="1"/>
            <a:r>
              <a:rPr lang="ru-RU" sz="2400" dirty="0" smtClean="0">
                <a:solidFill>
                  <a:srgbClr val="140280"/>
                </a:solidFill>
              </a:rPr>
              <a:t>Организовать рассмотрение и принятие этой политики государствами</a:t>
            </a:r>
          </a:p>
          <a:p>
            <a:pPr lvl="1"/>
            <a:r>
              <a:rPr lang="ru-RU" sz="2400" dirty="0" smtClean="0">
                <a:solidFill>
                  <a:srgbClr val="140280"/>
                </a:solidFill>
                <a:ea typeface="+mj-ea"/>
                <a:cs typeface="+mj-cs"/>
              </a:rPr>
              <a:t>Разработать и приять унифицированные процедуры взаимодействия участников процесса работы с допусками (</a:t>
            </a:r>
            <a:r>
              <a:rPr lang="ru-RU" sz="2400" dirty="0" err="1" smtClean="0">
                <a:solidFill>
                  <a:srgbClr val="140280"/>
                </a:solidFill>
                <a:ea typeface="+mj-ea"/>
                <a:cs typeface="+mj-cs"/>
              </a:rPr>
              <a:t>Гос</a:t>
            </a:r>
            <a:r>
              <a:rPr lang="ru-RU" sz="2400" dirty="0" smtClean="0">
                <a:solidFill>
                  <a:srgbClr val="140280"/>
                </a:solidFill>
                <a:ea typeface="+mj-ea"/>
                <a:cs typeface="+mj-cs"/>
              </a:rPr>
              <a:t>. органы, авиакомпании, провайдеры</a:t>
            </a:r>
            <a:r>
              <a:rPr lang="en-US" sz="2400" dirty="0" smtClean="0">
                <a:solidFill>
                  <a:srgbClr val="140280"/>
                </a:solidFill>
                <a:ea typeface="+mj-ea"/>
                <a:cs typeface="+mj-cs"/>
              </a:rPr>
              <a:t>,</a:t>
            </a:r>
            <a:r>
              <a:rPr lang="ru-RU" sz="2400" dirty="0" smtClean="0">
                <a:solidFill>
                  <a:srgbClr val="140280"/>
                </a:solidFill>
                <a:ea typeface="+mj-ea"/>
                <a:cs typeface="+mj-cs"/>
              </a:rPr>
              <a:t> РМА</a:t>
            </a:r>
            <a:r>
              <a:rPr lang="en-US" sz="2400" dirty="0" smtClean="0">
                <a:solidFill>
                  <a:srgbClr val="140280"/>
                </a:solidFill>
                <a:ea typeface="+mj-ea"/>
                <a:cs typeface="+mj-cs"/>
              </a:rPr>
              <a:t>)</a:t>
            </a:r>
            <a:r>
              <a:rPr lang="ru-RU" sz="2400" dirty="0" smtClean="0">
                <a:solidFill>
                  <a:srgbClr val="140280"/>
                </a:solidFill>
                <a:ea typeface="+mj-ea"/>
                <a:cs typeface="+mj-cs"/>
              </a:rPr>
              <a:t> </a:t>
            </a:r>
          </a:p>
          <a:p>
            <a:pPr lvl="1"/>
            <a:r>
              <a:rPr lang="ru-RU" sz="2400" dirty="0" smtClean="0">
                <a:solidFill>
                  <a:srgbClr val="140280"/>
                </a:solidFill>
                <a:ea typeface="+mj-ea"/>
                <a:cs typeface="+mj-cs"/>
              </a:rPr>
              <a:t>Выполнить автоматизацию процедур при работе с базой данных допусков</a:t>
            </a:r>
          </a:p>
          <a:p>
            <a:pPr lvl="1"/>
            <a:r>
              <a:rPr lang="ru-RU" sz="2400" dirty="0" smtClean="0">
                <a:solidFill>
                  <a:srgbClr val="140280"/>
                </a:solidFill>
                <a:ea typeface="+mj-ea"/>
                <a:cs typeface="+mj-cs"/>
              </a:rPr>
              <a:t>Организовать использование базы данных всеми участниками процесса </a:t>
            </a:r>
            <a:endParaRPr lang="ru-RU" sz="2400" dirty="0">
              <a:solidFill>
                <a:srgbClr val="14028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140280"/>
                </a:solidFill>
              </a:rPr>
              <a:t>Спасибо за внимание</a:t>
            </a:r>
            <a:r>
              <a:rPr lang="en-US" sz="5400" dirty="0" smtClean="0">
                <a:solidFill>
                  <a:srgbClr val="140280"/>
                </a:solidFill>
              </a:rPr>
              <a:t>!</a:t>
            </a:r>
            <a:endParaRPr lang="ru-RU" sz="5400" dirty="0" smtClean="0">
              <a:solidFill>
                <a:srgbClr val="1402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696200" cy="1600200"/>
          </a:xfrm>
        </p:spPr>
        <p:txBody>
          <a:bodyPr/>
          <a:lstStyle/>
          <a:p>
            <a:r>
              <a:rPr lang="ru-RU" sz="3200" dirty="0" smtClean="0">
                <a:solidFill>
                  <a:srgbClr val="140280"/>
                </a:solidFill>
              </a:rPr>
              <a:t>Необходимость создания и ведения базы данных ВС, допущенных к полетам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495800"/>
          </a:xfrm>
        </p:spPr>
        <p:txBody>
          <a:bodyPr/>
          <a:lstStyle/>
          <a:p>
            <a:pPr lvl="1" algn="just">
              <a:buNone/>
            </a:pPr>
            <a:r>
              <a:rPr lang="ru-RU" sz="2000" i="1" dirty="0" smtClean="0"/>
              <a:t>	</a:t>
            </a:r>
            <a:r>
              <a:rPr lang="ru-RU" sz="2000" dirty="0" smtClean="0">
                <a:solidFill>
                  <a:srgbClr val="140280"/>
                </a:solidFill>
              </a:rPr>
              <a:t>Следующие требования ИКАО, указанные в  Приложение 6, Приложении 11  и </a:t>
            </a:r>
            <a:r>
              <a:rPr lang="en-US" sz="2000" dirty="0" smtClean="0">
                <a:solidFill>
                  <a:srgbClr val="140280"/>
                </a:solidFill>
              </a:rPr>
              <a:t>Doc</a:t>
            </a:r>
            <a:r>
              <a:rPr lang="ru-RU" sz="2000" dirty="0" smtClean="0">
                <a:solidFill>
                  <a:srgbClr val="140280"/>
                </a:solidFill>
              </a:rPr>
              <a:t> 9574, определяют необходимость создание и ведения базы данных на уровне отдельных регионов, а также  создание объединенной базы данных:   </a:t>
            </a:r>
          </a:p>
          <a:p>
            <a:pPr lvl="1" algn="just"/>
            <a:endParaRPr lang="ru-RU" sz="2000" dirty="0" smtClean="0">
              <a:solidFill>
                <a:srgbClr val="140280"/>
              </a:solidFill>
            </a:endParaRPr>
          </a:p>
          <a:p>
            <a:pPr lvl="1" algn="just"/>
            <a:r>
              <a:rPr lang="ru-RU" sz="2000" dirty="0" smtClean="0">
                <a:solidFill>
                  <a:srgbClr val="140280"/>
                </a:solidFill>
              </a:rPr>
              <a:t>Вход в воздушное пространство </a:t>
            </a:r>
            <a:r>
              <a:rPr lang="en-US" sz="2000" dirty="0" smtClean="0">
                <a:solidFill>
                  <a:srgbClr val="140280"/>
                </a:solidFill>
              </a:rPr>
              <a:t>RVSM</a:t>
            </a:r>
            <a:r>
              <a:rPr lang="ru-RU" sz="2000" dirty="0" smtClean="0">
                <a:solidFill>
                  <a:srgbClr val="140280"/>
                </a:solidFill>
              </a:rPr>
              <a:t> воздушных судов гражданской </a:t>
            </a:r>
            <a:r>
              <a:rPr lang="ru-RU" sz="2000" dirty="0" smtClean="0">
                <a:solidFill>
                  <a:srgbClr val="140280"/>
                </a:solidFill>
              </a:rPr>
              <a:t>авиации</a:t>
            </a:r>
            <a:r>
              <a:rPr lang="ru-RU" sz="2000" dirty="0" smtClean="0">
                <a:solidFill>
                  <a:srgbClr val="140280"/>
                </a:solidFill>
              </a:rPr>
              <a:t>,</a:t>
            </a:r>
            <a:r>
              <a:rPr lang="ru-RU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не допущенных к полетам в </a:t>
            </a:r>
            <a:r>
              <a:rPr lang="ru-RU" sz="2000" smtClean="0">
                <a:solidFill>
                  <a:srgbClr val="140280"/>
                </a:solidFill>
              </a:rPr>
              <a:t>пространстве </a:t>
            </a:r>
            <a:r>
              <a:rPr lang="en-US" sz="2000" smtClean="0">
                <a:solidFill>
                  <a:srgbClr val="140280"/>
                </a:solidFill>
              </a:rPr>
              <a:t>RVSM</a:t>
            </a:r>
            <a:r>
              <a:rPr lang="ru-RU" sz="200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запрещен</a:t>
            </a:r>
          </a:p>
          <a:p>
            <a:pPr lvl="1" algn="just"/>
            <a:r>
              <a:rPr lang="ru-RU" sz="2000" dirty="0" smtClean="0">
                <a:solidFill>
                  <a:srgbClr val="140280"/>
                </a:solidFill>
              </a:rPr>
              <a:t>Мониторинг ошибки </a:t>
            </a:r>
            <a:r>
              <a:rPr lang="en-US" sz="2000" dirty="0" smtClean="0">
                <a:solidFill>
                  <a:srgbClr val="140280"/>
                </a:solidFill>
              </a:rPr>
              <a:t>ASE </a:t>
            </a:r>
            <a:r>
              <a:rPr lang="ru-RU" sz="2000" dirty="0" smtClean="0">
                <a:solidFill>
                  <a:srgbClr val="140280"/>
                </a:solidFill>
              </a:rPr>
              <a:t>проходят только ВС, имеющие допуск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к полетам в пространстве </a:t>
            </a:r>
            <a:r>
              <a:rPr lang="en-US" sz="2000" dirty="0" smtClean="0">
                <a:solidFill>
                  <a:srgbClr val="140280"/>
                </a:solidFill>
              </a:rPr>
              <a:t>RVSM</a:t>
            </a:r>
            <a:endParaRPr lang="ru-RU" sz="2000" dirty="0" smtClean="0">
              <a:solidFill>
                <a:srgbClr val="140280"/>
              </a:solidFill>
            </a:endParaRPr>
          </a:p>
          <a:p>
            <a:pPr lvl="1" algn="just"/>
            <a:r>
              <a:rPr lang="ru-RU" sz="2000" dirty="0" smtClean="0">
                <a:solidFill>
                  <a:srgbClr val="140280"/>
                </a:solidFill>
              </a:rPr>
              <a:t>К воздушным судам, не допущенным к полетам в пространстве </a:t>
            </a:r>
            <a:r>
              <a:rPr lang="en-US" sz="2000" dirty="0" smtClean="0">
                <a:solidFill>
                  <a:srgbClr val="140280"/>
                </a:solidFill>
              </a:rPr>
              <a:t>RVSM</a:t>
            </a:r>
            <a:r>
              <a:rPr lang="ru-RU" sz="2000" dirty="0" smtClean="0">
                <a:solidFill>
                  <a:srgbClr val="140280"/>
                </a:solidFill>
              </a:rPr>
              <a:t>,</a:t>
            </a:r>
            <a:r>
              <a:rPr lang="en-US" sz="2000" dirty="0" smtClean="0">
                <a:solidFill>
                  <a:srgbClr val="140280"/>
                </a:solidFill>
              </a:rPr>
              <a:t> </a:t>
            </a:r>
            <a:r>
              <a:rPr lang="ru-RU" sz="2000" dirty="0" smtClean="0">
                <a:solidFill>
                  <a:srgbClr val="140280"/>
                </a:solidFill>
              </a:rPr>
              <a:t>должно применяться вертикальное эшелонирование </a:t>
            </a:r>
            <a:r>
              <a:rPr lang="en-US" sz="2000" dirty="0" smtClean="0">
                <a:solidFill>
                  <a:srgbClr val="140280"/>
                </a:solidFill>
              </a:rPr>
              <a:t>VSM</a:t>
            </a:r>
            <a:endParaRPr lang="ru-RU" sz="2000" dirty="0" smtClean="0">
              <a:solidFill>
                <a:srgbClr val="1402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Этапы разработки базы данных допусков 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algn="ctr">
              <a:buNone/>
            </a:pPr>
            <a:r>
              <a:rPr lang="ru-RU" sz="2400" u="sng" dirty="0" smtClean="0">
                <a:solidFill>
                  <a:srgbClr val="140280"/>
                </a:solidFill>
              </a:rPr>
              <a:t>Этап </a:t>
            </a:r>
            <a:r>
              <a:rPr lang="en-US" sz="2400" u="sng" dirty="0" smtClean="0">
                <a:solidFill>
                  <a:srgbClr val="140280"/>
                </a:solidFill>
              </a:rPr>
              <a:t>I</a:t>
            </a:r>
          </a:p>
          <a:p>
            <a:pPr>
              <a:buNone/>
            </a:pPr>
            <a:r>
              <a:rPr lang="ru-RU" sz="2400" dirty="0" smtClean="0">
                <a:solidFill>
                  <a:srgbClr val="140280"/>
                </a:solidFill>
              </a:rPr>
              <a:t>Первоначальные задачи: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140280"/>
                </a:solidFill>
              </a:rPr>
              <a:t>установить контакты с госорганами своей зоны ответственности,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140280"/>
                </a:solidFill>
              </a:rPr>
              <a:t>составить общий список,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140280"/>
                </a:solidFill>
              </a:rPr>
              <a:t>наладить процедуру постоянного обновления информации о выданных/отозванных допусках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140280"/>
                </a:solidFill>
              </a:rPr>
              <a:t>организовать представление актуальной информации о допусках в другие РМА ежемесячно</a:t>
            </a:r>
          </a:p>
          <a:p>
            <a:pPr>
              <a:buNone/>
            </a:pPr>
            <a:endParaRPr lang="ru-RU" sz="2400" dirty="0" smtClean="0">
              <a:solidFill>
                <a:srgbClr val="14028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140280"/>
                </a:solidFill>
              </a:rPr>
              <a:t>Способ реализации: простая таблица</a:t>
            </a:r>
            <a:r>
              <a:rPr lang="en-US" sz="2400" dirty="0" smtClean="0">
                <a:solidFill>
                  <a:srgbClr val="140280"/>
                </a:solidFill>
              </a:rPr>
              <a:t> </a:t>
            </a:r>
            <a:r>
              <a:rPr lang="en-US" sz="2400" dirty="0" err="1" smtClean="0">
                <a:solidFill>
                  <a:srgbClr val="140280"/>
                </a:solidFill>
              </a:rPr>
              <a:t>Exel</a:t>
            </a:r>
            <a:endParaRPr lang="ru-RU" sz="2400" dirty="0" smtClean="0">
              <a:solidFill>
                <a:srgbClr val="14028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Этапы разработки базы данных допусков 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ru-RU" sz="2400" u="sng" dirty="0" smtClean="0">
                <a:solidFill>
                  <a:srgbClr val="140280"/>
                </a:solidFill>
              </a:rPr>
              <a:t>Этап </a:t>
            </a:r>
            <a:r>
              <a:rPr lang="en-US" sz="2400" u="sng" dirty="0" smtClean="0">
                <a:solidFill>
                  <a:srgbClr val="140280"/>
                </a:solidFill>
              </a:rPr>
              <a:t>II</a:t>
            </a:r>
          </a:p>
          <a:p>
            <a:pPr>
              <a:buNone/>
            </a:pPr>
            <a:r>
              <a:rPr lang="ru-RU" sz="2000" dirty="0" smtClean="0">
                <a:solidFill>
                  <a:srgbClr val="140280"/>
                </a:solidFill>
              </a:rPr>
              <a:t>Задачи: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140280"/>
                </a:solidFill>
              </a:rPr>
              <a:t>Отслеживание актуальности информации – даты окончания допусков  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140280"/>
                </a:solidFill>
              </a:rPr>
              <a:t>Проверка корректности получаемой информации, которая будет включена в региональную базу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140280"/>
                </a:solidFill>
              </a:rPr>
              <a:t>Сбор информацией о результатах мониторинга и объединение ее с информацией о допусках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140280"/>
                </a:solidFill>
              </a:rPr>
              <a:t> Доведение информации о наличии положительного результата мониторинга до операторов</a:t>
            </a:r>
          </a:p>
          <a:p>
            <a:pPr>
              <a:buNone/>
            </a:pPr>
            <a:endParaRPr lang="ru-RU" sz="2000" dirty="0" smtClean="0">
              <a:solidFill>
                <a:srgbClr val="140280"/>
              </a:solidFill>
            </a:endParaRPr>
          </a:p>
          <a:p>
            <a:pPr indent="20638">
              <a:buNone/>
            </a:pPr>
            <a:r>
              <a:rPr lang="ru-RU" sz="2000" dirty="0" smtClean="0">
                <a:solidFill>
                  <a:srgbClr val="140280"/>
                </a:solidFill>
              </a:rPr>
              <a:t>Способ реализации: однопользовательская база данных, с возможностью представления информации о наличии положительного результата мониторинга на сайте РМА Евразия в сети Интернет.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Этапы разработки базы данных допусков 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ru-RU" sz="2400" u="sng" dirty="0" smtClean="0">
                <a:solidFill>
                  <a:srgbClr val="140280"/>
                </a:solidFill>
              </a:rPr>
              <a:t>Этап </a:t>
            </a:r>
            <a:r>
              <a:rPr lang="en-US" sz="2400" u="sng" dirty="0" smtClean="0">
                <a:solidFill>
                  <a:srgbClr val="140280"/>
                </a:solidFill>
              </a:rPr>
              <a:t>III</a:t>
            </a:r>
          </a:p>
          <a:p>
            <a:pPr>
              <a:buNone/>
            </a:pPr>
            <a:r>
              <a:rPr lang="ru-RU" sz="1800" dirty="0" smtClean="0">
                <a:solidFill>
                  <a:srgbClr val="140280"/>
                </a:solidFill>
              </a:rPr>
              <a:t>Задачи: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Не регулярное поступление информации о выдаче/отзыве допусков от государственных органов. Необходимость оперативного</a:t>
            </a:r>
            <a:r>
              <a:rPr lang="en-US" sz="1800" dirty="0" smtClean="0">
                <a:solidFill>
                  <a:srgbClr val="140280"/>
                </a:solidFill>
              </a:rPr>
              <a:t> </a:t>
            </a:r>
            <a:r>
              <a:rPr lang="ru-RU" sz="1800" dirty="0" smtClean="0">
                <a:solidFill>
                  <a:srgbClr val="140280"/>
                </a:solidFill>
              </a:rPr>
              <a:t>уточнения этой информации.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Доведение специальной информации о результатах мониторинга до отдельных авиакомпаний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Необходимость проведения аудита полетов ВС, не имеющих допуска, на постоянной основе. </a:t>
            </a:r>
          </a:p>
          <a:p>
            <a:pPr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140280"/>
                </a:solidFill>
              </a:rPr>
              <a:t>	Способ реализации: многопользовательская база в сети Интернет с возможностью:</a:t>
            </a:r>
          </a:p>
          <a:p>
            <a:pPr lvl="0" indent="371475"/>
            <a:r>
              <a:rPr lang="ru-RU" sz="1800" dirty="0" smtClean="0">
                <a:solidFill>
                  <a:srgbClr val="140280"/>
                </a:solidFill>
              </a:rPr>
              <a:t>загрузки данных о допусках и измерениях от отдельных РМА </a:t>
            </a:r>
          </a:p>
          <a:p>
            <a:pPr lvl="0" indent="371475"/>
            <a:r>
              <a:rPr lang="ru-RU" sz="1800" dirty="0" smtClean="0">
                <a:solidFill>
                  <a:srgbClr val="140280"/>
                </a:solidFill>
              </a:rPr>
              <a:t>доступа к  информации для отдельных   РМА</a:t>
            </a:r>
          </a:p>
          <a:p>
            <a:pPr lvl="0" indent="371475"/>
            <a:r>
              <a:rPr lang="ru-RU" sz="1800" dirty="0" smtClean="0">
                <a:solidFill>
                  <a:srgbClr val="140280"/>
                </a:solidFill>
              </a:rPr>
              <a:t>доступа к информации для отдельных авиакомпаний</a:t>
            </a:r>
          </a:p>
          <a:p>
            <a:pPr lvl="0" indent="371475"/>
            <a:r>
              <a:rPr lang="ru-RU" sz="1800" dirty="0" smtClean="0">
                <a:solidFill>
                  <a:srgbClr val="140280"/>
                </a:solidFill>
              </a:rPr>
              <a:t>администрирования базы данных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140280"/>
                </a:solidFill>
              </a:rPr>
              <a:t>Информация о допусках. </a:t>
            </a:r>
            <a:r>
              <a:rPr lang="en-US" sz="3600" dirty="0" smtClean="0">
                <a:solidFill>
                  <a:srgbClr val="140280"/>
                </a:solidFill>
              </a:rPr>
              <a:t/>
            </a:r>
            <a:br>
              <a:rPr lang="en-US" sz="3600" dirty="0" smtClean="0">
                <a:solidFill>
                  <a:srgbClr val="140280"/>
                </a:solidFill>
              </a:rPr>
            </a:br>
            <a:r>
              <a:rPr lang="ru-RU" sz="3600" dirty="0" smtClean="0">
                <a:solidFill>
                  <a:srgbClr val="140280"/>
                </a:solidFill>
              </a:rPr>
              <a:t>Схема взаимодействия</a:t>
            </a:r>
            <a:endParaRPr lang="ru-RU" dirty="0"/>
          </a:p>
        </p:txBody>
      </p:sp>
      <p:pic>
        <p:nvPicPr>
          <p:cNvPr id="1026" name="Picture 2" descr="C:\Documents and Settings\sherbakov\Мои документы\RVSM\EANPG COG RVSM\Встреча РМА\Подготовка документов\Appoval\схема Взаимодействия RMA CAA Op_р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872" y="1524000"/>
            <a:ext cx="9178872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Этапы разработки базы данных допусков 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r>
              <a:rPr lang="ru-RU" sz="2400" u="sng" dirty="0" smtClean="0">
                <a:solidFill>
                  <a:srgbClr val="140280"/>
                </a:solidFill>
              </a:rPr>
              <a:t>Этап </a:t>
            </a:r>
            <a:r>
              <a:rPr lang="en-US" sz="2400" u="sng" dirty="0" smtClean="0">
                <a:solidFill>
                  <a:srgbClr val="140280"/>
                </a:solidFill>
              </a:rPr>
              <a:t>IV</a:t>
            </a:r>
          </a:p>
          <a:p>
            <a:pPr>
              <a:buNone/>
            </a:pPr>
            <a:r>
              <a:rPr lang="ru-RU" sz="1800" dirty="0" smtClean="0">
                <a:solidFill>
                  <a:srgbClr val="140280"/>
                </a:solidFill>
              </a:rPr>
              <a:t>Новые  задачи: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Необходимость сокращения время поступления информации о выдаче/отзыве допусков от государственных органов. Повышение оперативности и точности получаемой информации о допусках;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Наличие конфликтов в данных, получаемой от различных РМА;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Организация контроль выполнения требований по мониторингу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>
                <a:solidFill>
                  <a:srgbClr val="140280"/>
                </a:solidFill>
              </a:rPr>
              <a:t>Автоматизация процедур взаимодействия:</a:t>
            </a:r>
          </a:p>
          <a:p>
            <a:pPr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140280"/>
                </a:solidFill>
              </a:rPr>
              <a:t>	</a:t>
            </a:r>
          </a:p>
          <a:p>
            <a:pPr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140280"/>
                </a:solidFill>
              </a:rPr>
              <a:t>	Способ реализации: многопользовательская база в сети Интернет с расширением круга пользователей: РМА, А/К, САА и провайдера ОВД. </a:t>
            </a:r>
          </a:p>
          <a:p>
            <a:pPr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 lvl="0" indent="371475"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 lvl="0" indent="371475">
              <a:buNone/>
            </a:pPr>
            <a:endParaRPr lang="ru-RU" sz="1800" dirty="0" smtClean="0">
              <a:solidFill>
                <a:srgbClr val="140280"/>
              </a:solidFill>
            </a:endParaRPr>
          </a:p>
          <a:p>
            <a:pPr lvl="0" indent="371475">
              <a:buNone/>
            </a:pPr>
            <a:endParaRPr lang="ru-RU" sz="1800" dirty="0" smtClean="0">
              <a:solidFill>
                <a:srgbClr val="14028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4495800"/>
          <a:ext cx="8229600" cy="731520"/>
        </p:xfrm>
        <a:graphic>
          <a:graphicData uri="http://schemas.openxmlformats.org/drawingml/2006/table">
            <a:tbl>
              <a:tblPr/>
              <a:tblGrid>
                <a:gridCol w="4277951"/>
                <a:gridCol w="3951649"/>
              </a:tblGrid>
              <a:tr h="0">
                <a:tc>
                  <a:txBody>
                    <a:bodyPr/>
                    <a:lstStyle/>
                    <a:p>
                      <a:pPr marR="673100"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Авиакомпании </a:t>
                      </a:r>
                      <a:r>
                        <a:rPr lang="ru-RU" sz="1600" kern="1200" dirty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РМА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0"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Авиакомпании  </a:t>
                      </a:r>
                      <a:r>
                        <a:rPr lang="ru-RU" sz="1600" kern="1200" dirty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САА</a:t>
                      </a:r>
                      <a:r>
                        <a:rPr lang="ru-RU" sz="1600" kern="1200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673100" algn="ctr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орган 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kern="1200" dirty="0" err="1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орган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0"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РМА – </a:t>
                      </a:r>
                      <a:r>
                        <a:rPr lang="ru-RU" sz="1600" kern="1200" dirty="0" err="1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орган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673100"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РМА – РМА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0" algn="ctr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РМА – </a:t>
                      </a:r>
                      <a:r>
                        <a:rPr lang="ru-RU" sz="1600" kern="1200" dirty="0" err="1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орган  </a:t>
                      </a:r>
                      <a:r>
                        <a:rPr lang="ru-RU" sz="1600" kern="1200" dirty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600" kern="1200" dirty="0" smtClean="0">
                          <a:solidFill>
                            <a:srgbClr val="14028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органы ОВД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620000" cy="1143000"/>
          </a:xfrm>
        </p:spPr>
        <p:txBody>
          <a:bodyPr/>
          <a:lstStyle/>
          <a:p>
            <a:r>
              <a:rPr lang="ru-RU" dirty="0" smtClean="0">
                <a:solidFill>
                  <a:srgbClr val="140280"/>
                </a:solidFill>
              </a:rPr>
              <a:t>Основные функциональные возможности БД</a:t>
            </a:r>
            <a:endParaRPr lang="ru-RU" dirty="0">
              <a:solidFill>
                <a:srgbClr val="1402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r>
              <a:rPr lang="ru-RU" sz="2000" dirty="0" smtClean="0">
                <a:solidFill>
                  <a:srgbClr val="140280"/>
                </a:solidFill>
              </a:rPr>
              <a:t>Загрузка и проверка информации о ВС допущенных к полетам от всех РМА, возможность формирование общего списка 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Загрузка и  проверка информации о результатах измерений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Предоставление информации провайдерам, государственным органам, авиакомпаниям, РМА на основе распределения функций и обязанностей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Раздельное управление данными на основе отдельных доменов для каждого РМА возможность вносить изменения только по ВС своей зоны ответственности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Возможность контроля выполнения требований по мониторингу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Возможность выгрузки требуемых списков 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Возможность сохранения истории ВС</a:t>
            </a:r>
          </a:p>
          <a:p>
            <a:r>
              <a:rPr lang="ru-RU" sz="2000" dirty="0" smtClean="0">
                <a:solidFill>
                  <a:srgbClr val="140280"/>
                </a:solidFill>
              </a:rPr>
              <a:t>Автоматизация процедур взаимодействия провайдерам, государственным органам, авиакомпаниям, РМА </a:t>
            </a:r>
          </a:p>
          <a:p>
            <a:endParaRPr lang="ru-RU" sz="2400" dirty="0">
              <a:solidFill>
                <a:srgbClr val="1402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447800"/>
          </a:xfrm>
        </p:spPr>
        <p:txBody>
          <a:bodyPr/>
          <a:lstStyle/>
          <a:p>
            <a:r>
              <a:rPr lang="ru-RU" sz="3400" dirty="0" smtClean="0">
                <a:solidFill>
                  <a:srgbClr val="140280"/>
                </a:solidFill>
              </a:rPr>
              <a:t>Процедура взаимодействия по обмену данными о допусках </a:t>
            </a:r>
            <a:r>
              <a:rPr lang="ru-RU" sz="3400" i="1" dirty="0" smtClean="0">
                <a:solidFill>
                  <a:srgbClr val="140280"/>
                </a:solidFill>
              </a:rPr>
              <a:t>(пример 1)</a:t>
            </a:r>
            <a:endParaRPr lang="ru-RU" sz="3400" dirty="0">
              <a:solidFill>
                <a:srgbClr val="140280"/>
              </a:solidFill>
            </a:endParaRPr>
          </a:p>
        </p:txBody>
      </p:sp>
      <p:pic>
        <p:nvPicPr>
          <p:cNvPr id="5" name="Содержимое 4" descr="задача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409265" cy="5257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553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Координационное совещание РМА Европейского региона ИКАО   Обработка и обмен  информацией о допусках к полетам в пространстве RVSM</vt:lpstr>
      <vt:lpstr>Необходимость создания и ведения базы данных ВС, допущенных к полетам</vt:lpstr>
      <vt:lpstr>Этапы разработки базы данных допусков </vt:lpstr>
      <vt:lpstr>Этапы разработки базы данных допусков </vt:lpstr>
      <vt:lpstr>Этапы разработки базы данных допусков </vt:lpstr>
      <vt:lpstr>Информация о допусках.  Схема взаимодействия</vt:lpstr>
      <vt:lpstr>Этапы разработки базы данных допусков </vt:lpstr>
      <vt:lpstr>Основные функциональные возможности БД</vt:lpstr>
      <vt:lpstr>Процедура взаимодействия по обмену данными о допусках (пример 1)</vt:lpstr>
      <vt:lpstr>Процедура взаимодействия по обмену данными о допусках (пример 2)</vt:lpstr>
      <vt:lpstr>Процедура взаимодействия по обмену данными о допусках (пример 3)</vt:lpstr>
      <vt:lpstr>Процедура взаимодействия по обмену данными о допусках (пример 3)</vt:lpstr>
      <vt:lpstr>Изменение схемы взаимодействия при обмене информации о допусках </vt:lpstr>
      <vt:lpstr>Требования ИКАО в отношении полетов воздушных судов, выполнявших по без допусков</vt:lpstr>
      <vt:lpstr>Направления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shcherbakov</dc:creator>
  <cp:lastModifiedBy>sherbakov</cp:lastModifiedBy>
  <cp:revision>171</cp:revision>
  <cp:lastPrinted>1601-01-01T00:00:00Z</cp:lastPrinted>
  <dcterms:created xsi:type="dcterms:W3CDTF">1601-01-01T00:00:00Z</dcterms:created>
  <dcterms:modified xsi:type="dcterms:W3CDTF">2013-10-04T08:11:18Z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