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5313807531380977E-2"/>
          <c:y val="0.11607142857142876"/>
          <c:w val="0.73779637377963769"/>
          <c:h val="0.65625000000000189"/>
        </c:manualLayout>
      </c:layout>
      <c:lineChart>
        <c:grouping val="standard"/>
        <c:ser>
          <c:idx val="1"/>
          <c:order val="0"/>
          <c:tx>
            <c:strRef>
              <c:f>Sheet1!$A$4</c:f>
              <c:strCache>
                <c:ptCount val="1"/>
                <c:pt idx="0">
                  <c:v>2014</c:v>
                </c:pt>
              </c:strCache>
            </c:strRef>
          </c:tx>
          <c:spPr>
            <a:ln w="12633">
              <a:solidFill>
                <a:srgbClr val="FF00FF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266">
                <a:noFill/>
              </a:ln>
            </c:spPr>
            <c:txPr>
              <a:bodyPr/>
              <a:lstStyle/>
              <a:p>
                <a:pPr>
                  <a:defRPr sz="9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Sheet1!$B$1:$N$1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69</c:v>
                </c:pt>
                <c:pt idx="1">
                  <c:v>86</c:v>
                </c:pt>
                <c:pt idx="2">
                  <c:v>99</c:v>
                </c:pt>
                <c:pt idx="3">
                  <c:v>120</c:v>
                </c:pt>
                <c:pt idx="4">
                  <c:v>109</c:v>
                </c:pt>
                <c:pt idx="5">
                  <c:v>110</c:v>
                </c:pt>
                <c:pt idx="6">
                  <c:v>63</c:v>
                </c:pt>
                <c:pt idx="7">
                  <c:v>40</c:v>
                </c:pt>
                <c:pt idx="8">
                  <c:v>50</c:v>
                </c:pt>
                <c:pt idx="9">
                  <c:v>59</c:v>
                </c:pt>
                <c:pt idx="10">
                  <c:v>61</c:v>
                </c:pt>
                <c:pt idx="11">
                  <c:v>65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12633">
              <a:solidFill>
                <a:srgbClr val="FFFF0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266">
                <a:noFill/>
              </a:ln>
            </c:spPr>
            <c:txPr>
              <a:bodyPr/>
              <a:lstStyle/>
              <a:p>
                <a:pPr>
                  <a:defRPr sz="9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Sheet1!$B$1:$N$1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Sheet1!$A$2</c:f>
              <c:strCache>
                <c:ptCount val="1"/>
                <c:pt idx="0">
                  <c:v>2012</c:v>
                </c:pt>
              </c:strCache>
            </c:strRef>
          </c:tx>
          <c:spPr>
            <a:ln w="12633">
              <a:solidFill>
                <a:srgbClr val="00FFFF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266">
                <a:noFill/>
              </a:ln>
            </c:spPr>
            <c:txPr>
              <a:bodyPr/>
              <a:lstStyle/>
              <a:p>
                <a:pPr>
                  <a:defRPr sz="9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Sheet1!$B$1:$N$1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67</c:v>
                </c:pt>
                <c:pt idx="1">
                  <c:v>58</c:v>
                </c:pt>
                <c:pt idx="2">
                  <c:v>73</c:v>
                </c:pt>
                <c:pt idx="3">
                  <c:v>113</c:v>
                </c:pt>
                <c:pt idx="4">
                  <c:v>121</c:v>
                </c:pt>
                <c:pt idx="5">
                  <c:v>111</c:v>
                </c:pt>
                <c:pt idx="6">
                  <c:v>61</c:v>
                </c:pt>
                <c:pt idx="7">
                  <c:v>48</c:v>
                </c:pt>
                <c:pt idx="8">
                  <c:v>49</c:v>
                </c:pt>
                <c:pt idx="9">
                  <c:v>70</c:v>
                </c:pt>
                <c:pt idx="10">
                  <c:v>67</c:v>
                </c:pt>
                <c:pt idx="11">
                  <c:v>85</c:v>
                </c:pt>
              </c:numCache>
            </c:numRef>
          </c:val>
          <c:smooth val="1"/>
        </c:ser>
        <c:ser>
          <c:idx val="0"/>
          <c:order val="3"/>
          <c:tx>
            <c:strRef>
              <c:f>Sheet1!$A$3</c:f>
              <c:strCache>
                <c:ptCount val="1"/>
                <c:pt idx="0">
                  <c:v>2013</c:v>
                </c:pt>
              </c:strCache>
            </c:strRef>
          </c:tx>
          <c:spPr>
            <a:ln w="12633">
              <a:solidFill>
                <a:srgbClr val="000080"/>
              </a:solidFill>
              <a:prstDash val="solid"/>
            </a:ln>
          </c:spPr>
          <c:marker>
            <c:symbol val="none"/>
          </c:marker>
          <c:dLbls>
            <c:spPr>
              <a:noFill/>
              <a:ln w="25266">
                <a:noFill/>
              </a:ln>
            </c:spPr>
            <c:txPr>
              <a:bodyPr/>
              <a:lstStyle/>
              <a:p>
                <a:pPr>
                  <a:defRPr sz="9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Sheet1!$B$1:$N$1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80</c:v>
                </c:pt>
                <c:pt idx="1">
                  <c:v>61</c:v>
                </c:pt>
                <c:pt idx="2">
                  <c:v>100</c:v>
                </c:pt>
                <c:pt idx="3">
                  <c:v>111</c:v>
                </c:pt>
                <c:pt idx="4">
                  <c:v>110</c:v>
                </c:pt>
                <c:pt idx="5">
                  <c:v>79</c:v>
                </c:pt>
                <c:pt idx="6">
                  <c:v>69</c:v>
                </c:pt>
                <c:pt idx="7">
                  <c:v>53</c:v>
                </c:pt>
                <c:pt idx="8">
                  <c:v>49</c:v>
                </c:pt>
                <c:pt idx="9">
                  <c:v>66</c:v>
                </c:pt>
                <c:pt idx="10">
                  <c:v>72</c:v>
                </c:pt>
                <c:pt idx="11">
                  <c:v>79</c:v>
                </c:pt>
              </c:numCache>
            </c:numRef>
          </c:val>
          <c:smooth val="1"/>
        </c:ser>
        <c:dLbls>
          <c:showVal val="1"/>
        </c:dLbls>
        <c:marker val="1"/>
        <c:axId val="79373824"/>
        <c:axId val="79375360"/>
      </c:lineChart>
      <c:catAx>
        <c:axId val="79373824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375360"/>
        <c:crosses val="autoZero"/>
        <c:lblAlgn val="ctr"/>
        <c:lblOffset val="100"/>
        <c:tickLblSkip val="1"/>
        <c:tickMarkSkip val="1"/>
      </c:catAx>
      <c:valAx>
        <c:axId val="79375360"/>
        <c:scaling>
          <c:orientation val="minMax"/>
        </c:scaling>
        <c:axPos val="l"/>
        <c:numFmt formatCode="General" sourceLinked="1"/>
        <c:majorTickMark val="cross"/>
        <c:tickLblPos val="nextTo"/>
        <c:spPr>
          <a:ln w="31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9373824"/>
        <c:crosses val="autoZero"/>
        <c:crossBetween val="midCat"/>
      </c:valAx>
      <c:spPr>
        <a:solidFill>
          <a:srgbClr val="C0C0C0"/>
        </a:solidFill>
        <a:ln w="12633">
          <a:solidFill>
            <a:srgbClr val="808080"/>
          </a:solidFill>
          <a:prstDash val="solid"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5583677033974348"/>
          <c:y val="0.21889929548280154"/>
          <c:w val="0.14086471408647144"/>
          <c:h val="0.45089285714285876"/>
        </c:manualLayout>
      </c:layout>
      <c:spPr>
        <a:solidFill>
          <a:srgbClr val="FFFFFF"/>
        </a:solidFill>
        <a:ln w="3158">
          <a:solidFill>
            <a:srgbClr val="000000"/>
          </a:solidFill>
          <a:prstDash val="solid"/>
        </a:ln>
      </c:spPr>
      <c:txPr>
        <a:bodyPr/>
        <a:lstStyle/>
        <a:p>
          <a:pPr>
            <a:defRPr sz="9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9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2009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11.350000000000001</c:v>
                </c:pt>
                <c:pt idx="1">
                  <c:v>11.1</c:v>
                </c:pt>
                <c:pt idx="2">
                  <c:v>13.69</c:v>
                </c:pt>
                <c:pt idx="3">
                  <c:v>8.8000000000000007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11.639999999999999</c:v>
                </c:pt>
                <c:pt idx="1">
                  <c:v>11.46</c:v>
                </c:pt>
                <c:pt idx="2">
                  <c:v>13.06</c:v>
                </c:pt>
                <c:pt idx="3">
                  <c:v>8.9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10.739999999999998</c:v>
                </c:pt>
                <c:pt idx="1">
                  <c:v>10.61</c:v>
                </c:pt>
                <c:pt idx="2">
                  <c:v>11.78</c:v>
                </c:pt>
                <c:pt idx="3">
                  <c:v>8.3000000000000007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2012 г.</c:v>
                </c:pt>
              </c:strCache>
            </c:strRef>
          </c:tx>
          <c:dLbls>
            <c:showVal val="1"/>
          </c:dLbls>
          <c:trendline>
            <c:name>Линия тренда</c:name>
            <c:spPr>
              <a:ln w="19050">
                <a:solidFill>
                  <a:srgbClr val="FF0000"/>
                </a:solidFill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trendlineType val="poly"/>
            <c:order val="2"/>
            <c:dispRSqr val="1"/>
            <c:trendlineLbl>
              <c:layout/>
              <c:numFmt formatCode="General" sourceLinked="0"/>
            </c:trendlineLbl>
          </c:trendline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10.1</c:v>
                </c:pt>
                <c:pt idx="1">
                  <c:v>10.02</c:v>
                </c:pt>
                <c:pt idx="2">
                  <c:v>10.61</c:v>
                </c:pt>
                <c:pt idx="3">
                  <c:v>8.19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10.719999999999999</c:v>
                </c:pt>
                <c:pt idx="1">
                  <c:v>10.46</c:v>
                </c:pt>
                <c:pt idx="2">
                  <c:v>13.08</c:v>
                </c:pt>
                <c:pt idx="3">
                  <c:v>8.2000000000000011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 лица летного состава</c:v>
                </c:pt>
                <c:pt idx="1">
                  <c:v>По возрасту</c:v>
                </c:pt>
                <c:pt idx="2">
                  <c:v>По мед. показаниям</c:v>
                </c:pt>
                <c:pt idx="3">
                  <c:v>Стандартный объем обследования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11.05</c:v>
                </c:pt>
                <c:pt idx="1">
                  <c:v>11.03</c:v>
                </c:pt>
                <c:pt idx="2">
                  <c:v>11.229999999999999</c:v>
                </c:pt>
                <c:pt idx="3">
                  <c:v>8.16</c:v>
                </c:pt>
              </c:numCache>
            </c:numRef>
          </c:val>
        </c:ser>
        <c:dLbls/>
        <c:axId val="103760256"/>
        <c:axId val="103761792"/>
      </c:barChart>
      <c:catAx>
        <c:axId val="103760256"/>
        <c:scaling>
          <c:orientation val="minMax"/>
        </c:scaling>
        <c:axPos val="b"/>
        <c:tickLblPos val="nextTo"/>
        <c:crossAx val="103761792"/>
        <c:crosses val="autoZero"/>
        <c:auto val="1"/>
        <c:lblAlgn val="ctr"/>
        <c:lblOffset val="100"/>
      </c:catAx>
      <c:valAx>
        <c:axId val="103761792"/>
        <c:scaling>
          <c:orientation val="minMax"/>
        </c:scaling>
        <c:axPos val="l"/>
        <c:majorGridlines/>
        <c:numFmt formatCode="General" sourceLinked="1"/>
        <c:tickLblPos val="nextTo"/>
        <c:crossAx val="10376025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2177161152614711E-2"/>
          <c:y val="4.6554934823091351E-2"/>
          <c:w val="0.90608324439701149"/>
          <c:h val="0.81005586592178769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Летный состав</c:v>
                </c:pt>
              </c:strCache>
            </c:strRef>
          </c:tx>
          <c:spPr>
            <a:gradFill rotWithShape="0">
              <a:gsLst>
                <a:gs pos="0">
                  <a:srgbClr val="FFFFF7"/>
                </a:gs>
                <a:gs pos="100000">
                  <a:srgbClr val="FFFFF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874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До 55 лет</c:v>
                </c:pt>
                <c:pt idx="1">
                  <c:v>55 лет и старше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99</c:v>
                </c:pt>
                <c:pt idx="1">
                  <c:v>727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Диспетчеры УВД</c:v>
                </c:pt>
              </c:strCache>
            </c:strRef>
          </c:tx>
          <c:spPr>
            <a:gradFill rotWithShape="0">
              <a:gsLst>
                <a:gs pos="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874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До 55 лет</c:v>
                </c:pt>
                <c:pt idx="1">
                  <c:v>55 лет и старше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25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Курсанты</c:v>
                </c:pt>
              </c:strCache>
            </c:strRef>
          </c:tx>
          <c:spPr>
            <a:gradFill rotWithShape="0">
              <a:gsLst>
                <a:gs pos="0">
                  <a:srgbClr val="FF5050"/>
                </a:gs>
                <a:gs pos="100000">
                  <a:srgbClr val="FF505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874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До 55 лет</c:v>
                </c:pt>
                <c:pt idx="1">
                  <c:v>55 лет и старше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16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Бортпроводники и бортоператоры</c:v>
                </c:pt>
              </c:strCache>
            </c:strRef>
          </c:tx>
          <c:spPr>
            <a:gradFill rotWithShape="0">
              <a:gsLst>
                <a:gs pos="0">
                  <a:srgbClr val="FF9900"/>
                </a:gs>
                <a:gs pos="100000">
                  <a:srgbClr val="FF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874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До 55 лет</c:v>
                </c:pt>
                <c:pt idx="1">
                  <c:v>55 лет и старше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</c:ser>
        <c:dLbls/>
        <c:overlap val="100"/>
        <c:serLines>
          <c:spPr>
            <a:ln w="3219">
              <a:solidFill>
                <a:schemeClr val="tx1"/>
              </a:solidFill>
              <a:prstDash val="solid"/>
            </a:ln>
          </c:spPr>
        </c:serLines>
        <c:axId val="107614208"/>
        <c:axId val="107615744"/>
      </c:barChart>
      <c:catAx>
        <c:axId val="107614208"/>
        <c:scaling>
          <c:orientation val="minMax"/>
        </c:scaling>
        <c:axPos val="b"/>
        <c:numFmt formatCode="General" sourceLinked="1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7615744"/>
        <c:crosses val="autoZero"/>
        <c:auto val="1"/>
        <c:lblAlgn val="ctr"/>
        <c:lblOffset val="100"/>
        <c:tickLblSkip val="1"/>
        <c:tickMarkSkip val="1"/>
      </c:catAx>
      <c:valAx>
        <c:axId val="107615744"/>
        <c:scaling>
          <c:orientation val="minMax"/>
        </c:scaling>
        <c:axPos val="l"/>
        <c:numFmt formatCode="0%" sourceLinked="1"/>
        <c:tickLblPos val="nextTo"/>
        <c:spPr>
          <a:ln w="32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5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7614208"/>
        <c:crosses val="autoZero"/>
        <c:crossBetween val="between"/>
      </c:valAx>
      <c:spPr>
        <a:solidFill>
          <a:srgbClr val="FFFFFF"/>
        </a:solidFill>
        <a:ln w="12874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1237993596584845"/>
          <c:y val="0.91992551210428408"/>
          <c:w val="0.64354322305229461"/>
          <c:h val="8.1936685288640593E-2"/>
        </c:manualLayout>
      </c:layout>
      <c:spPr>
        <a:solidFill>
          <a:schemeClr val="bg1"/>
        </a:solidFill>
        <a:ln w="3219">
          <a:solidFill>
            <a:schemeClr val="tx1"/>
          </a:solidFill>
          <a:prstDash val="solid"/>
        </a:ln>
      </c:spPr>
      <c:txPr>
        <a:bodyPr/>
        <a:lstStyle/>
        <a:p>
          <a:pPr>
            <a:defRPr sz="102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0000"/>
    </a:solidFill>
    <a:ln>
      <a:noFill/>
    </a:ln>
  </c:spPr>
  <c:txPr>
    <a:bodyPr/>
    <a:lstStyle/>
    <a:p>
      <a:pPr>
        <a:defRPr sz="111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2"/>
  <c:chart>
    <c:autoTitleDeleted val="1"/>
    <c:view3D>
      <c:rotX val="30"/>
      <c:rotY val="30"/>
      <c:depthPercent val="120"/>
      <c:perspective val="0"/>
    </c:view3D>
    <c:plotArea>
      <c:layout>
        <c:manualLayout>
          <c:layoutTarget val="inner"/>
          <c:xMode val="edge"/>
          <c:yMode val="edge"/>
          <c:x val="7.5802335052945993E-2"/>
          <c:y val="3.6007838547208633E-2"/>
          <c:w val="0.83322789392705221"/>
          <c:h val="0.5105566787259699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КАРДИОЛОГИЧЕСКОЕ ОТД.</c:v>
                </c:pt>
                <c:pt idx="1">
                  <c:v>УРОЛОГИЧЕСКОЕ ОТД.</c:v>
                </c:pt>
                <c:pt idx="2">
                  <c:v>ОРИТ</c:v>
                </c:pt>
                <c:pt idx="3">
                  <c:v>НЕЙРОХИРУРГИЧЕСКОЕ ОТД.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8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КАРДИОЛОГИЧЕСКОЕ ОТД.</c:v>
                </c:pt>
                <c:pt idx="1">
                  <c:v>УРОЛОГИЧЕСКОЕ ОТД.</c:v>
                </c:pt>
                <c:pt idx="2">
                  <c:v>ОРИТ</c:v>
                </c:pt>
                <c:pt idx="3">
                  <c:v>НЕЙРОХИРУРГИЧЕСКОЕ ОТД.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КАРДИОЛОГИЧЕСКОЕ ОТД.</c:v>
                </c:pt>
                <c:pt idx="1">
                  <c:v>УРОЛОГИЧЕСКОЕ ОТД.</c:v>
                </c:pt>
                <c:pt idx="2">
                  <c:v>ОРИТ</c:v>
                </c:pt>
                <c:pt idx="3">
                  <c:v>НЕЙРОХИРУРГИЧЕСКОЕ ОТД.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dLbls/>
        <c:gapWidth val="100"/>
        <c:shape val="box"/>
        <c:axId val="107834752"/>
        <c:axId val="107840640"/>
        <c:axId val="107812608"/>
      </c:bar3DChart>
      <c:catAx>
        <c:axId val="107834752"/>
        <c:scaling>
          <c:orientation val="minMax"/>
        </c:scaling>
        <c:axPos val="b"/>
        <c:tickLblPos val="nextTo"/>
        <c:crossAx val="107840640"/>
        <c:crosses val="autoZero"/>
        <c:auto val="1"/>
        <c:lblAlgn val="ctr"/>
        <c:lblOffset val="100"/>
      </c:catAx>
      <c:valAx>
        <c:axId val="107840640"/>
        <c:scaling>
          <c:orientation val="minMax"/>
        </c:scaling>
        <c:axPos val="l"/>
        <c:majorGridlines/>
        <c:numFmt formatCode="General" sourceLinked="1"/>
        <c:tickLblPos val="nextTo"/>
        <c:crossAx val="107834752"/>
        <c:crosses val="autoZero"/>
        <c:crossBetween val="between"/>
      </c:valAx>
      <c:serAx>
        <c:axId val="107812608"/>
        <c:scaling>
          <c:orientation val="minMax"/>
        </c:scaling>
        <c:axPos val="b"/>
        <c:tickLblPos val="nextTo"/>
        <c:crossAx val="107840640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4023642564458289E-2"/>
          <c:y val="6.6069481863126334E-2"/>
          <c:w val="0.58305578091696608"/>
          <c:h val="0.6919647816909231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пролеченных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76</c:v>
                </c:pt>
                <c:pt idx="1">
                  <c:v>69</c:v>
                </c:pt>
                <c:pt idx="2">
                  <c:v>46</c:v>
                </c:pt>
                <c:pt idx="3">
                  <c:v>19</c:v>
                </c:pt>
                <c:pt idx="4">
                  <c:v>46</c:v>
                </c:pt>
              </c:numCache>
            </c:numRef>
          </c:val>
        </c:ser>
        <c:dLbls/>
        <c:marker val="1"/>
        <c:axId val="106502784"/>
        <c:axId val="106504576"/>
      </c:lineChart>
      <c:catAx>
        <c:axId val="106502784"/>
        <c:scaling>
          <c:orientation val="minMax"/>
        </c:scaling>
        <c:axPos val="b"/>
        <c:tickLblPos val="nextTo"/>
        <c:crossAx val="106504576"/>
        <c:crosses val="autoZero"/>
        <c:auto val="1"/>
        <c:lblAlgn val="ctr"/>
        <c:lblOffset val="100"/>
      </c:catAx>
      <c:valAx>
        <c:axId val="106504576"/>
        <c:scaling>
          <c:orientation val="minMax"/>
        </c:scaling>
        <c:axPos val="l"/>
        <c:majorGridlines/>
        <c:numFmt formatCode="General" sourceLinked="1"/>
        <c:tickLblPos val="nextTo"/>
        <c:crossAx val="1065027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0.4995</cdr:x>
      <cdr:y>0.49925</cdr:y>
    </cdr:from>
    <cdr:to>
      <cdr:x>0.50775</cdr:x>
      <cdr:y>0.6065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29038" y="852160"/>
          <a:ext cx="45074" cy="1830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64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002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95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956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95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01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39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84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359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244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62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6002B-014C-4D85-8858-6670A576DD5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259C-D908-43E8-BFF0-AEB0968DC6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266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9155DE8B2536F04C7084DA629F2C5CE6E3DFA7D6BFD70BED677C606918DB4AE9A4C04B0D8362DX6dCI" TargetMode="External"/><Relationship Id="rId2" Type="http://schemas.openxmlformats.org/officeDocument/2006/relationships/hyperlink" Target="consultantplus://offline/ref=09155DE8B2536F04C7084DA629F2C5CE6F3EFA786BFD70BED677C606918DB4AE9A4C04B0D8362DX6dDI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09155DE8B2536F04C7084DA629F2C5CE6A39FB7A6EF02DB4DE2ECA049682EBB99D0508B1D8362D6AX5dAI" TargetMode="External"/><Relationship Id="rId5" Type="http://schemas.openxmlformats.org/officeDocument/2006/relationships/hyperlink" Target="consultantplus://offline/ref=09155DE8B2536F04C7084DA629F2C5CE6A3CF9706EF22DB4DE2ECA049682EBB99D0508B1D8362D68X5d5I" TargetMode="External"/><Relationship Id="rId4" Type="http://schemas.openxmlformats.org/officeDocument/2006/relationships/hyperlink" Target="consultantplus://offline/ref=09155DE8B2536F04C7084DA629F2C5CE6A3AFB7A6EF72DB4DE2ECA049682EBB99D0508B1D8362D6AX5dB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Users\User\YandexDisk\Документы\НЕБ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17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952327"/>
          </a:xfrm>
        </p:spPr>
        <p:txBody>
          <a:bodyPr>
            <a:normAutofit fontScale="90000"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/>
              </a:rPr>
              <a:t>Состояние здоровья авиационного персонала гражданской авиации в 2014 г. по результатам стационарного обследования в ЦКБ 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Б.Г. Потиевский</a:t>
            </a:r>
          </a:p>
        </p:txBody>
      </p:sp>
    </p:spTree>
    <p:extLst>
      <p:ext uri="{BB962C8B-B14F-4D97-AF65-F5344CB8AC3E}">
        <p14:creationId xmlns:p14="http://schemas.microsoft.com/office/powerpoint/2010/main" xmlns="" val="79505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ЗАБОЛЕВАНИЯ, ПРЕДСТАВЛЯЮЩИЕ УГРОЗУ БЕЗОПАСНОСТИ ПОЛЕТОВ И ЖИЗНИ АВИАЦИОННОГО ПЕРСОНАЛА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738185"/>
              </p:ext>
            </p:extLst>
          </p:nvPr>
        </p:nvGraphicFramePr>
        <p:xfrm>
          <a:off x="3563888" y="1484783"/>
          <a:ext cx="5328591" cy="5361112"/>
        </p:xfrm>
        <a:graphic>
          <a:graphicData uri="http://schemas.openxmlformats.org/drawingml/2006/table">
            <a:tbl>
              <a:tblPr firstRow="1" firstCol="1" bandRow="1"/>
              <a:tblGrid>
                <a:gridCol w="3967651"/>
                <a:gridCol w="1360940"/>
              </a:tblGrid>
              <a:tr h="56962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Наименование диагноза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Количество больных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58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Атеросклероз аорты, нестабильная атеросклеротическая бляшка брюшного отд.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54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Атеросклеротическая болезнь сердца (множественные стенозы коронарных артерий до 50%, нарушения ритма сердца)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9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ИБС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2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Атеросклероз сосудов головного мозга с высоким риском ОНМК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9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Энцефалопатия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2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Ушиб головного мозга с кровоизлиянием, подострый период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58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Гипертоническая болезнь с высоким риском инфаркта, инсульта, внезапной смерти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1700808"/>
            <a:ext cx="3240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b="1" dirty="0"/>
              <a:t>В 2014 г. выявлено 23 случая атеросклероза коронарных артерий, несовместимого с летным трудом, а в 2013 г. – 12. Улучшение диагностики почти в 2 раза этого, наиболее </a:t>
            </a:r>
            <a:r>
              <a:rPr lang="ru-RU" b="1" dirty="0" err="1"/>
              <a:t>авариалогически</a:t>
            </a:r>
            <a:r>
              <a:rPr lang="ru-RU" b="1" dirty="0"/>
              <a:t> опасного заболевания, связано с увеличением чувствительности </a:t>
            </a:r>
            <a:r>
              <a:rPr lang="ru-RU" b="1" dirty="0" err="1"/>
              <a:t>велоэргометрической</a:t>
            </a:r>
            <a:r>
              <a:rPr lang="ru-RU" b="1" dirty="0"/>
              <a:t> пробы при строгом соблюдении новых методических рекомендаций.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0140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ЗАБОЛЕВАНИЯ, ПРЕДСТАВЛЯЮЩИЕ УГРОЗУ БЕЗОПАСНОСТИ ПОЛЕТОВ И ЖИЗНИ АВИАЦИОННОГО </a:t>
            </a:r>
            <a:r>
              <a:rPr lang="ru-RU" sz="1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ПЕРСОНАЛА (ПРОДОЛЖЕНИЕ)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2842316"/>
              </p:ext>
            </p:extLst>
          </p:nvPr>
        </p:nvGraphicFramePr>
        <p:xfrm>
          <a:off x="28620" y="843781"/>
          <a:ext cx="8928992" cy="6461760"/>
        </p:xfrm>
        <a:graphic>
          <a:graphicData uri="http://schemas.openxmlformats.org/drawingml/2006/table">
            <a:tbl>
              <a:tblPr firstRow="1" firstCol="1" bandRow="1"/>
              <a:tblGrid>
                <a:gridCol w="6648498"/>
                <a:gridCol w="2280494"/>
              </a:tblGrid>
              <a:tr h="97979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Выраженные нарушения ритма сердца (мерцательная аритмия,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наджелудочковая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пароксизмальная тахикардия, частая желудочковая экстрасистолия)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Синдром </a:t>
                      </a: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WPW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Сахарный диабет, впервые выявленный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Мочекаменная болезнь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Желчнокаменная болезнь 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732">
                <a:tc rowSpan="3"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Рак: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простаты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желудка</a:t>
                      </a:r>
                    </a:p>
                    <a:p>
                      <a:pPr algn="just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прямой кишки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Болезнь Паркинсона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Наследственная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тромбофилия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Остеопороз с множественными переломами позвонков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Цирроз печени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Бронхиальная астма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19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</a:rPr>
                        <a:t>Нейросенсорная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тугоухость (без жалоб, низкая острота слуха доказана объективными методами)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98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81</a:t>
                      </a:r>
                    </a:p>
                  </a:txBody>
                  <a:tcPr marL="54750" marR="54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5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15790"/>
          </a:xfrm>
        </p:spPr>
        <p:txBody>
          <a:bodyPr>
            <a:noAutofit/>
          </a:bodyPr>
          <a:lstStyle/>
          <a:p>
            <a:pPr hangingPunct="0"/>
            <a:r>
              <a:rPr lang="ru-RU" sz="1800" dirty="0"/>
              <a:t>Структура сопутствующих заболеваний у лиц летного состава, признанных негодными к летной работе по </a:t>
            </a:r>
            <a:r>
              <a:rPr lang="ru-RU" sz="1800" dirty="0" err="1"/>
              <a:t>нейросенсорной</a:t>
            </a:r>
            <a:r>
              <a:rPr lang="ru-RU" sz="1800" dirty="0"/>
              <a:t> тугоухости в 2014 г.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4645048"/>
              </p:ext>
            </p:extLst>
          </p:nvPr>
        </p:nvGraphicFramePr>
        <p:xfrm>
          <a:off x="3707904" y="188640"/>
          <a:ext cx="5111750" cy="6299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6192"/>
                <a:gridCol w="1305558"/>
              </a:tblGrid>
              <a:tr h="481342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диагноза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Количество больных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61313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Атеросклероз аорты, нестабильная атеросклеротическая бляшка брюшного отд.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73560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Атеросклеротическая болезнь сердца (множественные стенозы коронарных артерий до 50%, нарушения ритма сердца)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ИБС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481342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Атеросклероз сосудов головного мозга с высоким риском ОНМК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61313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Гипертоническая болезнь с высоким риском инфаркта, инсульта, внезапной смерти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Выраженные нарушения ритма сердца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Сахарный диабет, впервые выявленный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Мочекаменная болезнь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Желчнокаменная болезнь 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Рак простаты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Болезнь Паркинсона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Наследственная тромбофилия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Остеопороз с множественными переломами позвонков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3065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2348880"/>
            <a:ext cx="3008313" cy="4065315"/>
          </a:xfrm>
        </p:spPr>
        <p:txBody>
          <a:bodyPr>
            <a:noAutofit/>
          </a:bodyPr>
          <a:lstStyle/>
          <a:p>
            <a:r>
              <a:rPr lang="ru-RU" sz="1600" b="1" dirty="0"/>
              <a:t>Из 50 человек, у которых этот диагноз был основным, 46 были признаны негодными к летной работе, что составляет 54% от </a:t>
            </a:r>
            <a:r>
              <a:rPr lang="ru-RU" sz="1600" b="1" dirty="0" smtClean="0"/>
              <a:t>общего количества </a:t>
            </a:r>
            <a:r>
              <a:rPr lang="ru-RU" sz="1600" b="1" dirty="0"/>
              <a:t>негодных в 2014 г</a:t>
            </a:r>
            <a:r>
              <a:rPr lang="ru-RU" sz="1600" b="1" dirty="0" smtClean="0"/>
              <a:t>.</a:t>
            </a:r>
          </a:p>
          <a:p>
            <a:r>
              <a:rPr lang="ru-RU" sz="1600" b="1" dirty="0" smtClean="0"/>
              <a:t> </a:t>
            </a:r>
            <a:r>
              <a:rPr lang="ru-RU" sz="1600" b="1" dirty="0"/>
              <a:t>У 24 человек из этих лиц (52%) были выявлены заболевания, несовместимые с летной работой, что послужило причиной для предъявления отоларингологу жалоб на снижение остроты слуха и трудности в ведении радиообмена.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18890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/>
            <a:r>
              <a:rPr lang="ru-RU" sz="1700" dirty="0"/>
              <a:t>Структура заключений ЦВЛЭК по результатам стационарного обследования в 2013 и 2014 гг.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9934017"/>
              </p:ext>
            </p:extLst>
          </p:nvPr>
        </p:nvGraphicFramePr>
        <p:xfrm>
          <a:off x="1187626" y="1412776"/>
          <a:ext cx="7499175" cy="2225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835"/>
                <a:gridCol w="1499835"/>
                <a:gridCol w="1499835"/>
                <a:gridCol w="1499835"/>
                <a:gridCol w="1499835"/>
              </a:tblGrid>
              <a:tr h="111296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ГОДЕН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ЭТАПНОЕ ЗАКЛЮЧЕНИЕ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НЕГОДЕН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ИТОГО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55648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 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667 (77%)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102 (12%)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95 (11%)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864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  <a:tr h="55648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2014 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610 (76%)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107 (13%)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85 (11%)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802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019" marR="56019" marT="0" marB="0"/>
                </a:tc>
              </a:tr>
            </a:tbl>
          </a:graphicData>
        </a:graphic>
      </p:graphicFrame>
      <p:pic>
        <p:nvPicPr>
          <p:cNvPr id="5121" name="Picture 1" descr="D:\Users\User\YandexDisk\Документы\HTUBCNHFWBZ LJREVTYN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2304256" cy="294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59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:\Users\User\YandexDisk\Документы\ЛЕТЯТ ЖУРАВЛИ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80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964488" cy="1368152"/>
          </a:xfrm>
        </p:spPr>
        <p:txBody>
          <a:bodyPr>
            <a:normAutofit/>
          </a:bodyPr>
          <a:lstStyle/>
          <a:p>
            <a:r>
              <a:rPr lang="ru-RU" sz="5400" b="1" dirty="0">
                <a:cs typeface="Vrinda" panose="020B0502040204020203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5178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ПОСТУПИВШИХ В ОТДЕЛЕНИЕ ПАЦИЕНТОВ ПО МЕСЯЦАМ</a:t>
            </a: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578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5580112" y="50851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80112" y="26369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prstClr val="black"/>
                </a:solidFill>
              </a:rPr>
              <a:t>СТРУКТУРА ПАЦИЕНТОВ, ВЫПИСАННЫХ ИЗ ОТДЕЛЕНИЯ </a:t>
            </a:r>
            <a:br>
              <a:rPr lang="ru-RU" sz="2800" b="1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В </a:t>
            </a:r>
            <a:r>
              <a:rPr lang="ru-RU" sz="2800" b="1" dirty="0" smtClean="0">
                <a:solidFill>
                  <a:prstClr val="black"/>
                </a:solidFill>
              </a:rPr>
              <a:t>2013 </a:t>
            </a:r>
            <a:r>
              <a:rPr lang="en-US" sz="2800" b="1" dirty="0">
                <a:solidFill>
                  <a:prstClr val="black"/>
                </a:solidFill>
              </a:rPr>
              <a:t>-</a:t>
            </a:r>
            <a:r>
              <a:rPr lang="ru-RU" sz="2800" b="1" dirty="0">
                <a:solidFill>
                  <a:prstClr val="black"/>
                </a:solidFill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</a:rPr>
              <a:t>2014 </a:t>
            </a:r>
            <a:r>
              <a:rPr lang="ru-RU" sz="2800" b="1" dirty="0" err="1" smtClean="0">
                <a:solidFill>
                  <a:prstClr val="black"/>
                </a:solidFill>
              </a:rPr>
              <a:t>гг</a:t>
            </a:r>
            <a:r>
              <a:rPr lang="en-US" sz="2800" b="1" dirty="0" smtClean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5186795"/>
              </p:ext>
            </p:extLst>
          </p:nvPr>
        </p:nvGraphicFramePr>
        <p:xfrm>
          <a:off x="971600" y="1484782"/>
          <a:ext cx="7128791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2366"/>
                <a:gridCol w="863865"/>
                <a:gridCol w="647520"/>
                <a:gridCol w="647520"/>
                <a:gridCol w="647520"/>
              </a:tblGrid>
              <a:tr h="312373">
                <a:tc rowSpan="2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201</a:t>
                      </a:r>
                      <a:r>
                        <a:rPr lang="en-US" sz="1600" b="1" dirty="0">
                          <a:effectLst/>
                        </a:rPr>
                        <a:t>4 </a:t>
                      </a:r>
                      <a:r>
                        <a:rPr lang="ru-RU" sz="1600" b="1" dirty="0">
                          <a:effectLst/>
                        </a:rPr>
                        <a:t>г. Категория авиационного персонала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Кол-во пациентов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gridSpan="3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койко-дней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06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среднее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06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наим.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06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наиб.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Диспетчеры УВД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13,03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Бортпроводники и бортоператоры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13,94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Курсанты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10,93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Летный состав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790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11,05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Прочие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11,18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0608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Итого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930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11,16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 rowSpan="2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2013 г. Категория авиационного персонала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Кол-во пациентов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gridSpan="3"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Число койко-дней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9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среднее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наим.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наиб.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Диспетчеры УВД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29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13,66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Бортпроводники и бортоператоры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14,64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Курсанты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12,3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Летный состав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802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10,72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Прочие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10,97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312373"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Итого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930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10,96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 anchor="ctr"/>
                </a:tc>
              </a:tr>
              <a:tr h="234804">
                <a:tc gridSpan="5">
                  <a:txBody>
                    <a:bodyPr/>
                    <a:lstStyle/>
                    <a:p>
                      <a:pPr marL="9525" hangingPunct="0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280" marR="92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5580112" y="263691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580112" y="508518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471999" y="2919917"/>
            <a:ext cx="576266" cy="4837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471999" y="5340533"/>
            <a:ext cx="576266" cy="4837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09859" y="2885861"/>
            <a:ext cx="820596" cy="48370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109859" y="5321988"/>
            <a:ext cx="820596" cy="48370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8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ФЕДЕРАЛЬНЫЕ АВИАЦИОННЫЕ ПРАВИЛА</a:t>
            </a:r>
            <a:br>
              <a:rPr lang="ru-RU" sz="1200" b="1" dirty="0" smtClean="0"/>
            </a:br>
            <a:r>
              <a:rPr lang="ru-RU" sz="1200" b="1" dirty="0" smtClean="0"/>
              <a:t> </a:t>
            </a:r>
            <a:br>
              <a:rPr lang="ru-RU" sz="1200" b="1" dirty="0" smtClean="0"/>
            </a:br>
            <a:r>
              <a:rPr lang="ru-RU" sz="1200" b="1" dirty="0" smtClean="0"/>
              <a:t>МЕДИЦИНСКОЕ ОСВИДЕТЕЛЬСТВОВАНИЕ</a:t>
            </a:r>
            <a:br>
              <a:rPr lang="ru-RU" sz="1200" b="1" dirty="0" smtClean="0"/>
            </a:br>
            <a:r>
              <a:rPr lang="ru-RU" sz="1200" b="1" dirty="0" smtClean="0"/>
              <a:t>ЛЕТНОГО, ДИСПЕТЧЕРСКОГО СОСТАВА, БОРТПРОВОДНИКОВ,</a:t>
            </a:r>
            <a:br>
              <a:rPr lang="ru-RU" sz="1200" b="1" dirty="0" smtClean="0"/>
            </a:br>
            <a:r>
              <a:rPr lang="ru-RU" sz="1200" b="1" dirty="0" smtClean="0"/>
              <a:t>КУРСАНТОВ И КАНДИДАТОВ, ПОСТУПАЮЩИХ В УЧЕБНЫЕ</a:t>
            </a:r>
            <a:br>
              <a:rPr lang="ru-RU" sz="1200" b="1" dirty="0" smtClean="0"/>
            </a:br>
            <a:r>
              <a:rPr lang="ru-RU" sz="1200" b="1" dirty="0" smtClean="0"/>
              <a:t>ЗАВЕДЕНИЯ ГРАЖДАНСКОЙ АВИАЦИИ</a:t>
            </a:r>
            <a:br>
              <a:rPr lang="ru-RU" sz="1200" b="1" dirty="0" smtClean="0"/>
            </a:br>
            <a:r>
              <a:rPr lang="ru-RU" sz="1200" b="1" dirty="0"/>
              <a:t>(в ред. Приказов Минтранса России от 28.04.2003 </a:t>
            </a:r>
            <a:r>
              <a:rPr lang="ru-RU" sz="1200" b="1" dirty="0">
                <a:hlinkClick r:id="rId2"/>
              </a:rPr>
              <a:t>N 125,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b="1" dirty="0"/>
              <a:t>от 01.11.2004 </a:t>
            </a:r>
            <a:r>
              <a:rPr lang="ru-RU" sz="1200" b="1" dirty="0">
                <a:hlinkClick r:id="rId3"/>
              </a:rPr>
              <a:t>N 27</a:t>
            </a:r>
            <a:r>
              <a:rPr lang="ru-RU" sz="1200" b="1" dirty="0"/>
              <a:t>, от 28.11.2014 </a:t>
            </a:r>
            <a:r>
              <a:rPr lang="ru-RU" sz="1200" b="1" dirty="0">
                <a:hlinkClick r:id="rId4"/>
              </a:rPr>
              <a:t>N 325</a:t>
            </a:r>
            <a:r>
              <a:rPr lang="ru-RU" sz="1200" b="1" dirty="0"/>
              <a:t>,</a:t>
            </a:r>
            <a:br>
              <a:rPr lang="ru-RU" sz="1200" b="1" dirty="0"/>
            </a:br>
            <a:r>
              <a:rPr lang="ru-RU" sz="1200" b="1" dirty="0"/>
              <a:t>с изм., внесенными </a:t>
            </a:r>
            <a:r>
              <a:rPr lang="ru-RU" sz="1200" b="1" dirty="0">
                <a:hlinkClick r:id="rId5"/>
              </a:rPr>
              <a:t>решением</a:t>
            </a:r>
            <a:r>
              <a:rPr lang="ru-RU" sz="1200" b="1" dirty="0"/>
              <a:t> Верховного Суда РФ</a:t>
            </a:r>
            <a:br>
              <a:rPr lang="ru-RU" sz="1200" b="1" dirty="0"/>
            </a:br>
            <a:r>
              <a:rPr lang="ru-RU" sz="1200" b="1" dirty="0"/>
              <a:t>от 16.02.2011 N ГКПИ10-1682, </a:t>
            </a:r>
            <a:r>
              <a:rPr lang="ru-RU" sz="1200" b="1" dirty="0">
                <a:hlinkClick r:id="rId6"/>
              </a:rPr>
              <a:t>Приказом</a:t>
            </a:r>
            <a:r>
              <a:rPr lang="ru-RU" sz="1200" b="1" dirty="0"/>
              <a:t> Минтранса России</a:t>
            </a:r>
            <a:br>
              <a:rPr lang="ru-RU" sz="1200" b="1" dirty="0"/>
            </a:br>
            <a:r>
              <a:rPr lang="ru-RU" sz="1200" b="1" dirty="0"/>
              <a:t>от 19.09.2012 N 35)</a:t>
            </a:r>
            <a:br>
              <a:rPr lang="ru-RU" sz="1200" b="1" dirty="0"/>
            </a:br>
            <a:endParaRPr lang="ru-RU" sz="1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64" y="2348880"/>
            <a:ext cx="9067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11) стационарное медицинское обследование проводится, как правило, в срок до </a:t>
            </a:r>
            <a:r>
              <a:rPr lang="ru-RU" sz="2000" b="1" dirty="0" smtClean="0">
                <a:solidFill>
                  <a:srgbClr val="FF0000"/>
                </a:solidFill>
              </a:rPr>
              <a:t>14</a:t>
            </a:r>
            <a:r>
              <a:rPr lang="ru-RU" sz="2000" b="1" dirty="0" smtClean="0"/>
              <a:t> дней, временная нетрудоспособность оформляется в </a:t>
            </a:r>
            <a:r>
              <a:rPr lang="ru-RU" sz="2000" b="1" dirty="0" smtClean="0">
                <a:solidFill>
                  <a:srgbClr val="FF0000"/>
                </a:solidFill>
              </a:rPr>
              <a:t>установленном порядке</a:t>
            </a:r>
            <a:r>
              <a:rPr lang="ru-RU" sz="2000" b="1" dirty="0" smtClean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3784073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Приказ </a:t>
            </a:r>
            <a:r>
              <a:rPr lang="ru-RU" sz="1400" b="1" dirty="0" err="1"/>
              <a:t>Минздравсоцразвития</a:t>
            </a:r>
            <a:r>
              <a:rPr lang="ru-RU" sz="1400" b="1" dirty="0"/>
              <a:t> России от 29.06.2011 N 624н</a:t>
            </a:r>
            <a:br>
              <a:rPr lang="ru-RU" sz="1400" b="1" dirty="0"/>
            </a:br>
            <a:r>
              <a:rPr lang="ru-RU" sz="1200" dirty="0"/>
              <a:t>(ред. от 24.01.2012)</a:t>
            </a:r>
            <a:br>
              <a:rPr lang="ru-RU" sz="1200" dirty="0"/>
            </a:br>
            <a:r>
              <a:rPr lang="ru-RU" sz="1400" b="1" dirty="0"/>
              <a:t>"Об утверждении Порядка выдачи листков нетрудоспособности"</a:t>
            </a:r>
            <a:br>
              <a:rPr lang="ru-RU" sz="1400" b="1" dirty="0"/>
            </a:br>
            <a:r>
              <a:rPr lang="ru-RU" sz="1400" b="1" dirty="0"/>
              <a:t>(Зарегистрировано в Минюсте России 07.07.2011 N 21286</a:t>
            </a:r>
            <a:r>
              <a:rPr lang="ru-RU" b="1" dirty="0"/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816942"/>
            <a:ext cx="906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26. Листок нетрудоспособности не выдается гражданам:</a:t>
            </a:r>
          </a:p>
          <a:p>
            <a:r>
              <a:rPr lang="ru-RU" sz="2000" b="1" dirty="0" smtClean="0"/>
              <a:t>проходящим </a:t>
            </a:r>
            <a:r>
              <a:rPr lang="ru-RU" sz="2000" b="1" dirty="0"/>
              <a:t>периодические медицинские осмотры (обследования), в том числе в центрах </a:t>
            </a:r>
            <a:r>
              <a:rPr lang="ru-RU" sz="2000" b="1" dirty="0" err="1"/>
              <a:t>профпатологии</a:t>
            </a:r>
            <a:r>
              <a:rPr lang="ru-RU" sz="2000" b="1" dirty="0"/>
              <a:t>;</a:t>
            </a:r>
          </a:p>
          <a:p>
            <a:endParaRPr lang="ru-RU" sz="2000" b="1" dirty="0"/>
          </a:p>
          <a:p>
            <a:r>
              <a:rPr lang="ru-RU" sz="2000" b="1" dirty="0"/>
              <a:t>В указанных случаях по просьбе гражданина выдается выписка из медицинской карты амбулаторного (стационарного) больного.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5260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ПРОДОЛЖИТЕЛЬНОСТЬ ОБСЛЕДОВАНИЯ ЛЕТНОГО СОСТАВА ( КОЙКО-ДНИ)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266646073"/>
              </p:ext>
            </p:extLst>
          </p:nvPr>
        </p:nvGraphicFramePr>
        <p:xfrm>
          <a:off x="0" y="1219200"/>
          <a:ext cx="9144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717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ru-RU" dirty="0"/>
              <a:t>Возрастной состав лиц, обследованных в 2014 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0295787"/>
              </p:ext>
            </p:extLst>
          </p:nvPr>
        </p:nvGraphicFramePr>
        <p:xfrm>
          <a:off x="467544" y="1482073"/>
          <a:ext cx="8352930" cy="5080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/>
                <a:gridCol w="921135"/>
                <a:gridCol w="789775"/>
                <a:gridCol w="835293"/>
                <a:gridCol w="751764"/>
                <a:gridCol w="835292"/>
                <a:gridCol w="751764"/>
                <a:gridCol w="766809"/>
                <a:gridCol w="653190"/>
                <a:gridCol w="751764"/>
              </a:tblGrid>
              <a:tr h="183287">
                <a:tc gridSpan="10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298">
                <a:tc rowSpan="2">
                  <a:txBody>
                    <a:bodyPr/>
                    <a:lstStyle/>
                    <a:p>
                      <a:pPr hangingPunct="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Категория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20 лет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20-29 лет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30-39 лет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40-49 лет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50-59 лет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60-69 лет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 лет и старше 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1376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866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Летный состав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658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790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521189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Диспетчеры УВД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435773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Курсанты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360040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Бортпроводники и бортоператоры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18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432048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Прочие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360040">
                <a:tc gridSpan="2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19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47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681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84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930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 anchor="ctr"/>
                </a:tc>
              </a:tr>
              <a:tr h="249729">
                <a:tc gridSpan="10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9525" hangingPunct="0">
                        <a:lnSpc>
                          <a:spcPts val="1325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4932040" y="3573016"/>
            <a:ext cx="259228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4221088"/>
            <a:ext cx="576064" cy="4320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Структура авиационного персонала, обследованного в 2000 – 2014 гг.</a:t>
            </a:r>
            <a:endParaRPr lang="ru-RU" sz="4000" b="1" dirty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390650"/>
          <a:ext cx="9144000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753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ПЕРЕВОДОВ В ПРОФИЛЬНЫЕ ОТДЕЛЕНИЯ ЦКБ ГА В 2012 - 2014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1036444450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814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ЗАБОЛЕВАЕМОСТИ АВИАЦИОННОГО ПЕРСОНАЛА, 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ЛЕЧИВШЕГОСЯ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ОТДЕЛЕНИИ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23527" y="1268760"/>
            <a:ext cx="414378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14678" y="1196752"/>
            <a:ext cx="4199097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246942135"/>
              </p:ext>
            </p:extLst>
          </p:nvPr>
        </p:nvGraphicFramePr>
        <p:xfrm>
          <a:off x="323528" y="4293096"/>
          <a:ext cx="856895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5952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771</Words>
  <Application>Microsoft Office PowerPoint</Application>
  <PresentationFormat>Экран (4:3)</PresentationFormat>
  <Paragraphs>256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Состояние здоровья авиационного персонала гражданской авиации в 2014 г. по результатам стационарного обследования в ЦКБ ГА</vt:lpstr>
      <vt:lpstr>РАСПРЕДЕЛЕНИЕ ПОСТУПИВШИХ В ОТДЕЛЕНИЕ ПАЦИЕНТОВ ПО МЕСЯЦАМ</vt:lpstr>
      <vt:lpstr>СТРУКТУРА ПАЦИЕНТОВ, ВЫПИСАННЫХ ИЗ ОТДЕЛЕНИЯ  В 2013 - 2014 гг.</vt:lpstr>
      <vt:lpstr>ФЕДЕРАЛЬНЫЕ АВИАЦИОННЫЕ ПРАВИЛА   МЕДИЦИНСКОЕ ОСВИДЕТЕЛЬСТВОВАНИЕ ЛЕТНОГО, ДИСПЕТЧЕРСКОГО СОСТАВА, БОРТПРОВОДНИКОВ, КУРСАНТОВ И КАНДИДАТОВ, ПОСТУПАЮЩИХ В УЧЕБНЫЕ ЗАВЕДЕНИЯ ГРАЖДАНСКОЙ АВИАЦИИ (в ред. Приказов Минтранса России от 28.04.2003 N 125, от 01.11.2004 N 27, от 28.11.2014 N 325, с изм., внесенными решением Верховного Суда РФ от 16.02.2011 N ГКПИ10-1682, Приказом Минтранса России от 19.09.2012 N 35) </vt:lpstr>
      <vt:lpstr>ПРОДОЛЖИТЕЛЬНОСТЬ ОБСЛЕДОВАНИЯ ЛЕТНОГО СОСТАВА ( КОЙКО-ДНИ)</vt:lpstr>
      <vt:lpstr>Возрастной состав лиц, обследованных в 2014 г.</vt:lpstr>
      <vt:lpstr>Структура авиационного персонала, обследованного в 2000 – 2014 гг.</vt:lpstr>
      <vt:lpstr>СТРУКТУРА ПЕРЕВОДОВ В ПРОФИЛЬНЫЕ ОТДЕЛЕНИЯ ЦКБ ГА В 2012 - 2014 гг.</vt:lpstr>
      <vt:lpstr>СТРУКТУРА ЗАБОЛЕВАЕМОСТИ АВИАЦИОННОГО ПЕРСОНАЛА, ЛЕЧИВШЕГОСЯ В ОТДЕЛЕНИИ</vt:lpstr>
      <vt:lpstr>ЗАБОЛЕВАНИЯ, ПРЕДСТАВЛЯЮЩИЕ УГРОЗУ БЕЗОПАСНОСТИ ПОЛЕТОВ И ЖИЗНИ АВИАЦИОННОГО ПЕРСОНАЛА</vt:lpstr>
      <vt:lpstr>ЗАБОЛЕВАНИЯ, ПРЕДСТАВЛЯЮЩИЕ УГРОЗУ БЕЗОПАСНОСТИ ПОЛЕТОВ И ЖИЗНИ АВИАЦИОННОГО ПЕРСОНАЛА (ПРОДОЛЖЕНИЕ)</vt:lpstr>
      <vt:lpstr>Структура сопутствующих заболеваний у лиц летного состава, признанных негодными к летной работе по нейросенсорной тугоухости в 2014 г.</vt:lpstr>
      <vt:lpstr>Структура заключений ЦВЛЭК по результатам стационарного обследования в 2013 и 2014 гг.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здоровья авиационного персонала гражданской авиации в 2014 г. по результатам стационарного обследования в ЦКБ ГА</dc:title>
  <dc:creator>User</dc:creator>
  <cp:lastModifiedBy>Zelinskaya_AN</cp:lastModifiedBy>
  <cp:revision>36</cp:revision>
  <dcterms:created xsi:type="dcterms:W3CDTF">2015-05-24T19:54:14Z</dcterms:created>
  <dcterms:modified xsi:type="dcterms:W3CDTF">2015-06-25T08:35:09Z</dcterms:modified>
</cp:coreProperties>
</file>