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15"/>
  </p:notesMasterIdLst>
  <p:handoutMasterIdLst>
    <p:handoutMasterId r:id="rId16"/>
  </p:handoutMasterIdLst>
  <p:sldIdLst>
    <p:sldId id="367" r:id="rId7"/>
    <p:sldId id="405" r:id="rId8"/>
    <p:sldId id="413" r:id="rId9"/>
    <p:sldId id="415" r:id="rId10"/>
    <p:sldId id="414" r:id="rId11"/>
    <p:sldId id="416" r:id="rId12"/>
    <p:sldId id="418" r:id="rId13"/>
    <p:sldId id="262" r:id="rId14"/>
  </p:sldIdLst>
  <p:sldSz cx="9144000" cy="5143500" type="screen16x9"/>
  <p:notesSz cx="6669088" cy="9926638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NO Joanne" initials="BJ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BC39"/>
    <a:srgbClr val="007FC2"/>
    <a:srgbClr val="4A7EB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4" autoAdjust="0"/>
    <p:restoredTop sz="93312" autoAdjust="0"/>
  </p:normalViewPr>
  <p:slideViewPr>
    <p:cSldViewPr snapToGrid="0" snapToObjects="1">
      <p:cViewPr varScale="1">
        <p:scale>
          <a:sx n="145" d="100"/>
          <a:sy n="145" d="100"/>
        </p:scale>
        <p:origin x="-762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412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FCEE21-301F-49A0-A380-3F4D4EFBB24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C1CED96-1453-48B1-84DE-DF436A9FD0F4}">
      <dgm:prSet phldrT="[Text]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ru-RU" dirty="0" smtClean="0"/>
            <a:t>Стадия реагирования</a:t>
          </a:r>
          <a:endParaRPr lang="en-GB" dirty="0"/>
        </a:p>
      </dgm:t>
    </dgm:pt>
    <dgm:pt modelId="{1AFEB12B-9685-46AB-933C-C3847EA8FAE4}" type="parTrans" cxnId="{CA904A01-E055-4428-862A-039C60573991}">
      <dgm:prSet/>
      <dgm:spPr/>
      <dgm:t>
        <a:bodyPr/>
        <a:lstStyle/>
        <a:p>
          <a:endParaRPr lang="en-GB"/>
        </a:p>
      </dgm:t>
    </dgm:pt>
    <dgm:pt modelId="{8B3012DF-7A43-40DE-8347-D7A6425FDAD4}" type="sibTrans" cxnId="{CA904A01-E055-4428-862A-039C60573991}">
      <dgm:prSet/>
      <dgm:spPr/>
      <dgm:t>
        <a:bodyPr/>
        <a:lstStyle/>
        <a:p>
          <a:endParaRPr lang="en-GB"/>
        </a:p>
      </dgm:t>
    </dgm:pt>
    <dgm:pt modelId="{2B3929AD-9B99-4994-99E3-D1E72E46A579}">
      <dgm:prSet phldrT="[Text]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ru-RU" dirty="0" smtClean="0"/>
            <a:t>Стадия восстановления</a:t>
          </a:r>
          <a:endParaRPr lang="en-GB" dirty="0"/>
        </a:p>
      </dgm:t>
    </dgm:pt>
    <dgm:pt modelId="{B968354F-AB9B-4A65-B703-7A19E681EE76}" type="parTrans" cxnId="{8975F234-C9C5-48B7-A9F0-87B66DF6FA33}">
      <dgm:prSet/>
      <dgm:spPr/>
      <dgm:t>
        <a:bodyPr/>
        <a:lstStyle/>
        <a:p>
          <a:endParaRPr lang="en-GB"/>
        </a:p>
      </dgm:t>
    </dgm:pt>
    <dgm:pt modelId="{E7C273FB-5E93-4EFE-B71D-0CACDFD7AAE5}" type="sibTrans" cxnId="{8975F234-C9C5-48B7-A9F0-87B66DF6FA33}">
      <dgm:prSet/>
      <dgm:spPr/>
      <dgm:t>
        <a:bodyPr/>
        <a:lstStyle/>
        <a:p>
          <a:endParaRPr lang="en-GB"/>
        </a:p>
      </dgm:t>
    </dgm:pt>
    <dgm:pt modelId="{336FDBFB-CA9B-41E2-80EA-9C4592D77872}">
      <dgm:prSet phldrT="[Text]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en-US" dirty="0" smtClean="0"/>
            <a:t>C</a:t>
          </a:r>
          <a:r>
            <a:rPr lang="ru-RU" dirty="0" err="1" smtClean="0"/>
            <a:t>мягчение</a:t>
          </a:r>
          <a:r>
            <a:rPr lang="ru-RU" dirty="0" smtClean="0"/>
            <a:t> последствий и обеспечение готовности</a:t>
          </a:r>
          <a:endParaRPr lang="en-GB" dirty="0"/>
        </a:p>
      </dgm:t>
    </dgm:pt>
    <dgm:pt modelId="{27F1B406-A671-4C0F-90B5-F0EB3B704DF5}" type="parTrans" cxnId="{FC5E6E3E-24C5-4A5E-A907-B4D6DF307C77}">
      <dgm:prSet/>
      <dgm:spPr/>
      <dgm:t>
        <a:bodyPr/>
        <a:lstStyle/>
        <a:p>
          <a:endParaRPr lang="en-GB"/>
        </a:p>
      </dgm:t>
    </dgm:pt>
    <dgm:pt modelId="{2B7EA785-F982-4CC6-88CA-E28D729796C3}" type="sibTrans" cxnId="{FC5E6E3E-24C5-4A5E-A907-B4D6DF307C77}">
      <dgm:prSet/>
      <dgm:spPr/>
      <dgm:t>
        <a:bodyPr/>
        <a:lstStyle/>
        <a:p>
          <a:endParaRPr lang="en-GB"/>
        </a:p>
      </dgm:t>
    </dgm:pt>
    <dgm:pt modelId="{292A63C0-D143-41E1-81A9-EE4E82321186}">
      <dgm:prSet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ru-RU" i="1" dirty="0" smtClean="0"/>
            <a:t>(Новая) норма </a:t>
          </a:r>
          <a:endParaRPr lang="en-GB" i="1" dirty="0"/>
        </a:p>
      </dgm:t>
    </dgm:pt>
    <dgm:pt modelId="{78607F0D-CFB2-4F7B-8041-B2A5F1E97548}" type="parTrans" cxnId="{B2D12BAA-332D-4AF4-A532-AFF48F766C71}">
      <dgm:prSet/>
      <dgm:spPr/>
      <dgm:t>
        <a:bodyPr/>
        <a:lstStyle/>
        <a:p>
          <a:endParaRPr lang="en-GB"/>
        </a:p>
      </dgm:t>
    </dgm:pt>
    <dgm:pt modelId="{3339E5C2-68DE-4A01-95DF-1518E78E4C47}" type="sibTrans" cxnId="{B2D12BAA-332D-4AF4-A532-AFF48F766C71}">
      <dgm:prSet/>
      <dgm:spPr/>
      <dgm:t>
        <a:bodyPr/>
        <a:lstStyle/>
        <a:p>
          <a:endParaRPr lang="en-GB"/>
        </a:p>
      </dgm:t>
    </dgm:pt>
    <dgm:pt modelId="{13D43C4D-F5DB-4A16-99A2-A7B96B50A642}" type="pres">
      <dgm:prSet presAssocID="{A6FCEE21-301F-49A0-A380-3F4D4EFBB243}" presName="CompostProcess" presStyleCnt="0">
        <dgm:presLayoutVars>
          <dgm:dir/>
          <dgm:resizeHandles val="exact"/>
        </dgm:presLayoutVars>
      </dgm:prSet>
      <dgm:spPr/>
    </dgm:pt>
    <dgm:pt modelId="{850A165A-BEA2-4FE6-BA7B-72BCA7128A28}" type="pres">
      <dgm:prSet presAssocID="{A6FCEE21-301F-49A0-A380-3F4D4EFBB243}" presName="arrow" presStyleLbl="bgShp" presStyleIdx="0" presStyleCnt="1" custLinFactNeighborX="-5576"/>
      <dgm:spPr>
        <a:solidFill>
          <a:srgbClr val="4A7EBB"/>
        </a:solidFill>
      </dgm:spPr>
    </dgm:pt>
    <dgm:pt modelId="{BED2BBA4-D097-4BAD-8448-33B7C7DE48AE}" type="pres">
      <dgm:prSet presAssocID="{A6FCEE21-301F-49A0-A380-3F4D4EFBB243}" presName="linearProcess" presStyleCnt="0"/>
      <dgm:spPr/>
    </dgm:pt>
    <dgm:pt modelId="{5F8F3492-C2CA-41ED-A1B1-CF34945A17D1}" type="pres">
      <dgm:prSet presAssocID="{AC1CED96-1453-48B1-84DE-DF436A9FD0F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9FD4F5-B387-4A8F-B7B5-450019835BDB}" type="pres">
      <dgm:prSet presAssocID="{8B3012DF-7A43-40DE-8347-D7A6425FDAD4}" presName="sibTrans" presStyleCnt="0"/>
      <dgm:spPr/>
    </dgm:pt>
    <dgm:pt modelId="{FECA659C-4FAF-42E1-8956-0715EB1E027D}" type="pres">
      <dgm:prSet presAssocID="{2B3929AD-9B99-4994-99E3-D1E72E46A57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B0AFEE-7642-468C-874B-0DEDD28A8BA3}" type="pres">
      <dgm:prSet presAssocID="{E7C273FB-5E93-4EFE-B71D-0CACDFD7AAE5}" presName="sibTrans" presStyleCnt="0"/>
      <dgm:spPr/>
    </dgm:pt>
    <dgm:pt modelId="{BCB64062-E35C-473A-97C2-1878EFF940E8}" type="pres">
      <dgm:prSet presAssocID="{336FDBFB-CA9B-41E2-80EA-9C4592D7787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6A60B7-2776-4631-9023-167318E68B5B}" type="pres">
      <dgm:prSet presAssocID="{2B7EA785-F982-4CC6-88CA-E28D729796C3}" presName="sibTrans" presStyleCnt="0"/>
      <dgm:spPr/>
    </dgm:pt>
    <dgm:pt modelId="{BE96A488-DA1E-4B33-9FA9-EB0849284BA2}" type="pres">
      <dgm:prSet presAssocID="{292A63C0-D143-41E1-81A9-EE4E8232118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A904A01-E055-4428-862A-039C60573991}" srcId="{A6FCEE21-301F-49A0-A380-3F4D4EFBB243}" destId="{AC1CED96-1453-48B1-84DE-DF436A9FD0F4}" srcOrd="0" destOrd="0" parTransId="{1AFEB12B-9685-46AB-933C-C3847EA8FAE4}" sibTransId="{8B3012DF-7A43-40DE-8347-D7A6425FDAD4}"/>
    <dgm:cxn modelId="{5CDEF778-6078-420C-9E06-2E5990AF0A51}" type="presOf" srcId="{336FDBFB-CA9B-41E2-80EA-9C4592D77872}" destId="{BCB64062-E35C-473A-97C2-1878EFF940E8}" srcOrd="0" destOrd="0" presId="urn:microsoft.com/office/officeart/2005/8/layout/hProcess9"/>
    <dgm:cxn modelId="{8975F234-C9C5-48B7-A9F0-87B66DF6FA33}" srcId="{A6FCEE21-301F-49A0-A380-3F4D4EFBB243}" destId="{2B3929AD-9B99-4994-99E3-D1E72E46A579}" srcOrd="1" destOrd="0" parTransId="{B968354F-AB9B-4A65-B703-7A19E681EE76}" sibTransId="{E7C273FB-5E93-4EFE-B71D-0CACDFD7AAE5}"/>
    <dgm:cxn modelId="{D8052D32-73D6-48D9-8C84-F3F06D1F9EA0}" type="presOf" srcId="{AC1CED96-1453-48B1-84DE-DF436A9FD0F4}" destId="{5F8F3492-C2CA-41ED-A1B1-CF34945A17D1}" srcOrd="0" destOrd="0" presId="urn:microsoft.com/office/officeart/2005/8/layout/hProcess9"/>
    <dgm:cxn modelId="{FC5E6E3E-24C5-4A5E-A907-B4D6DF307C77}" srcId="{A6FCEE21-301F-49A0-A380-3F4D4EFBB243}" destId="{336FDBFB-CA9B-41E2-80EA-9C4592D77872}" srcOrd="2" destOrd="0" parTransId="{27F1B406-A671-4C0F-90B5-F0EB3B704DF5}" sibTransId="{2B7EA785-F982-4CC6-88CA-E28D729796C3}"/>
    <dgm:cxn modelId="{B2D12BAA-332D-4AF4-A532-AFF48F766C71}" srcId="{A6FCEE21-301F-49A0-A380-3F4D4EFBB243}" destId="{292A63C0-D143-41E1-81A9-EE4E82321186}" srcOrd="3" destOrd="0" parTransId="{78607F0D-CFB2-4F7B-8041-B2A5F1E97548}" sibTransId="{3339E5C2-68DE-4A01-95DF-1518E78E4C47}"/>
    <dgm:cxn modelId="{25B407FD-D796-4287-A5A3-A31A75F0A8D5}" type="presOf" srcId="{A6FCEE21-301F-49A0-A380-3F4D4EFBB243}" destId="{13D43C4D-F5DB-4A16-99A2-A7B96B50A642}" srcOrd="0" destOrd="0" presId="urn:microsoft.com/office/officeart/2005/8/layout/hProcess9"/>
    <dgm:cxn modelId="{2AB2376D-E8F2-41A7-9E4A-16158184814E}" type="presOf" srcId="{2B3929AD-9B99-4994-99E3-D1E72E46A579}" destId="{FECA659C-4FAF-42E1-8956-0715EB1E027D}" srcOrd="0" destOrd="0" presId="urn:microsoft.com/office/officeart/2005/8/layout/hProcess9"/>
    <dgm:cxn modelId="{EA660429-2813-424C-A415-F6D1BB68B23F}" type="presOf" srcId="{292A63C0-D143-41E1-81A9-EE4E82321186}" destId="{BE96A488-DA1E-4B33-9FA9-EB0849284BA2}" srcOrd="0" destOrd="0" presId="urn:microsoft.com/office/officeart/2005/8/layout/hProcess9"/>
    <dgm:cxn modelId="{2F5D4699-A244-418D-B706-4C8A9AF800A7}" type="presParOf" srcId="{13D43C4D-F5DB-4A16-99A2-A7B96B50A642}" destId="{850A165A-BEA2-4FE6-BA7B-72BCA7128A28}" srcOrd="0" destOrd="0" presId="urn:microsoft.com/office/officeart/2005/8/layout/hProcess9"/>
    <dgm:cxn modelId="{91C2A02F-2B15-49F7-803B-EF83B07CC904}" type="presParOf" srcId="{13D43C4D-F5DB-4A16-99A2-A7B96B50A642}" destId="{BED2BBA4-D097-4BAD-8448-33B7C7DE48AE}" srcOrd="1" destOrd="0" presId="urn:microsoft.com/office/officeart/2005/8/layout/hProcess9"/>
    <dgm:cxn modelId="{E65890C3-E5F7-40EC-A446-C1ABA8B8DD76}" type="presParOf" srcId="{BED2BBA4-D097-4BAD-8448-33B7C7DE48AE}" destId="{5F8F3492-C2CA-41ED-A1B1-CF34945A17D1}" srcOrd="0" destOrd="0" presId="urn:microsoft.com/office/officeart/2005/8/layout/hProcess9"/>
    <dgm:cxn modelId="{7BC48CD7-5C2A-439E-9536-60960F90DBC1}" type="presParOf" srcId="{BED2BBA4-D097-4BAD-8448-33B7C7DE48AE}" destId="{429FD4F5-B387-4A8F-B7B5-450019835BDB}" srcOrd="1" destOrd="0" presId="urn:microsoft.com/office/officeart/2005/8/layout/hProcess9"/>
    <dgm:cxn modelId="{C7A73184-5157-45FA-B38E-62A70A3064FD}" type="presParOf" srcId="{BED2BBA4-D097-4BAD-8448-33B7C7DE48AE}" destId="{FECA659C-4FAF-42E1-8956-0715EB1E027D}" srcOrd="2" destOrd="0" presId="urn:microsoft.com/office/officeart/2005/8/layout/hProcess9"/>
    <dgm:cxn modelId="{610A2A5F-C8C9-468A-BC5A-541A31369B08}" type="presParOf" srcId="{BED2BBA4-D097-4BAD-8448-33B7C7DE48AE}" destId="{EEB0AFEE-7642-468C-874B-0DEDD28A8BA3}" srcOrd="3" destOrd="0" presId="urn:microsoft.com/office/officeart/2005/8/layout/hProcess9"/>
    <dgm:cxn modelId="{6F165415-568C-4B8F-877B-D8DF692656CC}" type="presParOf" srcId="{BED2BBA4-D097-4BAD-8448-33B7C7DE48AE}" destId="{BCB64062-E35C-473A-97C2-1878EFF940E8}" srcOrd="4" destOrd="0" presId="urn:microsoft.com/office/officeart/2005/8/layout/hProcess9"/>
    <dgm:cxn modelId="{0C7C2979-8C1E-4565-8BC5-F6C8565B3D3F}" type="presParOf" srcId="{BED2BBA4-D097-4BAD-8448-33B7C7DE48AE}" destId="{556A60B7-2776-4631-9023-167318E68B5B}" srcOrd="5" destOrd="0" presId="urn:microsoft.com/office/officeart/2005/8/layout/hProcess9"/>
    <dgm:cxn modelId="{5C964DD1-B3E6-47EF-983B-966CE6E18728}" type="presParOf" srcId="{BED2BBA4-D097-4BAD-8448-33B7C7DE48AE}" destId="{BE96A488-DA1E-4B33-9FA9-EB0849284BA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0A165A-BEA2-4FE6-BA7B-72BCA7128A28}">
      <dsp:nvSpPr>
        <dsp:cNvPr id="0" name=""/>
        <dsp:cNvSpPr/>
      </dsp:nvSpPr>
      <dsp:spPr>
        <a:xfrm>
          <a:off x="193170" y="0"/>
          <a:ext cx="5948218" cy="1105302"/>
        </a:xfrm>
        <a:prstGeom prst="rightArrow">
          <a:avLst/>
        </a:prstGeom>
        <a:solidFill>
          <a:srgbClr val="4A7EB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F3492-C2CA-41ED-A1B1-CF34945A17D1}">
      <dsp:nvSpPr>
        <dsp:cNvPr id="0" name=""/>
        <dsp:cNvSpPr/>
      </dsp:nvSpPr>
      <dsp:spPr>
        <a:xfrm>
          <a:off x="3502" y="331590"/>
          <a:ext cx="1684554" cy="442120"/>
        </a:xfrm>
        <a:prstGeom prst="roundRect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Стадия реагирования</a:t>
          </a:r>
          <a:endParaRPr lang="en-GB" sz="1100" kern="1200" dirty="0"/>
        </a:p>
      </dsp:txBody>
      <dsp:txXfrm>
        <a:off x="3502" y="331590"/>
        <a:ext cx="1684554" cy="442120"/>
      </dsp:txXfrm>
    </dsp:sp>
    <dsp:sp modelId="{FECA659C-4FAF-42E1-8956-0715EB1E027D}">
      <dsp:nvSpPr>
        <dsp:cNvPr id="0" name=""/>
        <dsp:cNvSpPr/>
      </dsp:nvSpPr>
      <dsp:spPr>
        <a:xfrm>
          <a:off x="1772284" y="331590"/>
          <a:ext cx="1684554" cy="442120"/>
        </a:xfrm>
        <a:prstGeom prst="roundRect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Стадия восстановления</a:t>
          </a:r>
          <a:endParaRPr lang="en-GB" sz="1100" kern="1200" dirty="0"/>
        </a:p>
      </dsp:txBody>
      <dsp:txXfrm>
        <a:off x="1772284" y="331590"/>
        <a:ext cx="1684554" cy="442120"/>
      </dsp:txXfrm>
    </dsp:sp>
    <dsp:sp modelId="{BCB64062-E35C-473A-97C2-1878EFF940E8}">
      <dsp:nvSpPr>
        <dsp:cNvPr id="0" name=""/>
        <dsp:cNvSpPr/>
      </dsp:nvSpPr>
      <dsp:spPr>
        <a:xfrm>
          <a:off x="3541065" y="331590"/>
          <a:ext cx="1684554" cy="442120"/>
        </a:xfrm>
        <a:prstGeom prst="roundRect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</a:t>
          </a:r>
          <a:r>
            <a:rPr lang="ru-RU" sz="1100" kern="1200" dirty="0" err="1" smtClean="0"/>
            <a:t>мягчение</a:t>
          </a:r>
          <a:r>
            <a:rPr lang="ru-RU" sz="1100" kern="1200" dirty="0" smtClean="0"/>
            <a:t> последствий и обеспечение готовности</a:t>
          </a:r>
          <a:endParaRPr lang="en-GB" sz="1100" kern="1200" dirty="0"/>
        </a:p>
      </dsp:txBody>
      <dsp:txXfrm>
        <a:off x="3541065" y="331590"/>
        <a:ext cx="1684554" cy="442120"/>
      </dsp:txXfrm>
    </dsp:sp>
    <dsp:sp modelId="{BE96A488-DA1E-4B33-9FA9-EB0849284BA2}">
      <dsp:nvSpPr>
        <dsp:cNvPr id="0" name=""/>
        <dsp:cNvSpPr/>
      </dsp:nvSpPr>
      <dsp:spPr>
        <a:xfrm>
          <a:off x="5309847" y="331590"/>
          <a:ext cx="1684554" cy="442120"/>
        </a:xfrm>
        <a:prstGeom prst="roundRect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smtClean="0"/>
            <a:t>(Новая) норма </a:t>
          </a:r>
          <a:endParaRPr lang="en-GB" sz="1100" i="1" kern="1200" dirty="0"/>
        </a:p>
      </dsp:txBody>
      <dsp:txXfrm>
        <a:off x="5309847" y="331590"/>
        <a:ext cx="1684554" cy="442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14D9B-7BAA-443D-8F8C-DEEE50B1428C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40D5D-C887-411B-BC6D-6DBFA90F7E3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12495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AFBA2-4DC1-4A0E-904D-ADCF6961E329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4B996-D599-4D39-8C2B-A5E79F86EF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2313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4B996-D599-4D39-8C2B-A5E79F86EF3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74396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4B996-D599-4D39-8C2B-A5E79F86EF3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46619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4B996-D599-4D39-8C2B-A5E79F86EF3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06073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4B996-D599-4D39-8C2B-A5E79F86EF3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71236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4B996-D599-4D39-8C2B-A5E79F86EF3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82551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4B996-D599-4D39-8C2B-A5E79F86EF3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56202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4B996-D599-4D39-8C2B-A5E79F86EF3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33797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4B996-D599-4D39-8C2B-A5E79F86EF3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7974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easa.europa.e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hyperlink" Target="https://www.easa.europa.eu/connect" TargetMode="Externa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thout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7F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EASA-logo_RGB_negative_300dp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577" y="193614"/>
            <a:ext cx="1498121" cy="516317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5894716" y="4710974"/>
            <a:ext cx="2803584" cy="24920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1200" dirty="0"/>
              <a:t>An Agency of the European Union</a:t>
            </a:r>
            <a:endParaRPr lang="en-US" sz="1200" dirty="0"/>
          </a:p>
        </p:txBody>
      </p:sp>
      <p:pic>
        <p:nvPicPr>
          <p:cNvPr id="14" name="Picture 13" descr="European_Union [Converted]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9024" y="4767262"/>
            <a:ext cx="264110" cy="173757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 userDrawn="1"/>
        </p:nvSpPr>
        <p:spPr>
          <a:xfrm>
            <a:off x="5099169" y="4265280"/>
            <a:ext cx="3929805" cy="38339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2400" b="1" dirty="0">
                <a:solidFill>
                  <a:srgbClr val="FBBC39"/>
                </a:solidFill>
              </a:rPr>
              <a:t>Your safety is our mission.</a:t>
            </a:r>
            <a:endParaRPr lang="en-US" sz="2400" b="1" dirty="0">
              <a:solidFill>
                <a:srgbClr val="FBBC39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1CBDF5E0-3193-48E1-A317-D48997B1F7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0788" y="2015380"/>
            <a:ext cx="8127511" cy="4747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Subtitle 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C820046-5E64-4C87-9A7A-A5E86A1189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0788" y="1152096"/>
            <a:ext cx="8127511" cy="530475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36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Title slide (without picture)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0355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7F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851524" y="1"/>
            <a:ext cx="3292473" cy="5143499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pic>
        <p:nvPicPr>
          <p:cNvPr id="16" name="Picture 15" descr="EASA-logo_RGB_negative_300dp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577" y="193614"/>
            <a:ext cx="1498121" cy="51631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70789" y="1152096"/>
            <a:ext cx="5093892" cy="1101431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Title slide (with picture)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0789" y="2498717"/>
            <a:ext cx="4159370" cy="11014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Subtitle </a:t>
            </a:r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2626263" y="4710974"/>
            <a:ext cx="2803584" cy="24920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1200" dirty="0"/>
              <a:t>An Agency of the European Union</a:t>
            </a:r>
            <a:endParaRPr lang="en-US" sz="1200" dirty="0"/>
          </a:p>
        </p:txBody>
      </p:sp>
      <p:pic>
        <p:nvPicPr>
          <p:cNvPr id="13" name="Picture 12" descr="European_Union [Converted]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571" y="4767262"/>
            <a:ext cx="264110" cy="17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6220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-46180"/>
            <a:ext cx="9144000" cy="5189680"/>
          </a:xfrm>
          <a:prstGeom prst="rect">
            <a:avLst/>
          </a:prstGeom>
          <a:solidFill>
            <a:srgbClr val="007F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851524" y="-36942"/>
            <a:ext cx="3292473" cy="4767262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pic>
        <p:nvPicPr>
          <p:cNvPr id="16" name="Picture 15" descr="EASA-logo_RGB_negative_300dp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577" y="193614"/>
            <a:ext cx="1498121" cy="516317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0789" y="2401967"/>
            <a:ext cx="4829782" cy="4747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Subtitle </a:t>
            </a:r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2626263" y="4710974"/>
            <a:ext cx="2803584" cy="24920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1200" dirty="0"/>
              <a:t>An Agency of the European Union</a:t>
            </a:r>
            <a:endParaRPr lang="en-US" sz="1200" dirty="0"/>
          </a:p>
        </p:txBody>
      </p:sp>
      <p:pic>
        <p:nvPicPr>
          <p:cNvPr id="13" name="Picture 12" descr="European_Union [Converted]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571" y="4767262"/>
            <a:ext cx="264110" cy="173757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26415" y="4767263"/>
            <a:ext cx="517583" cy="173756"/>
          </a:xfrm>
          <a:prstGeom prst="rect">
            <a:avLst/>
          </a:prstGeom>
          <a:solidFill>
            <a:srgbClr val="007FC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93FD07-C554-8E4E-B8BF-CF508C8580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4A44A2EA-C4F3-4EE0-90AF-6FEC35148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0789" y="1152096"/>
            <a:ext cx="5093892" cy="1073868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Chapter </a:t>
            </a:r>
            <a:r>
              <a:rPr lang="en-US" dirty="0" smtClean="0"/>
              <a:t>title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0303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7F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FC2"/>
              </a:solidFill>
            </a:endParaRPr>
          </a:p>
        </p:txBody>
      </p:sp>
      <p:pic>
        <p:nvPicPr>
          <p:cNvPr id="18" name="Picture 17" descr="EASA-logo_RGB_negative_300dpi.png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577" y="193614"/>
            <a:ext cx="1498121" cy="516317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5894716" y="4710974"/>
            <a:ext cx="2803584" cy="24920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1200" dirty="0"/>
              <a:t>An Agency of the European Union</a:t>
            </a:r>
            <a:endParaRPr lang="en-US" sz="1200" dirty="0"/>
          </a:p>
        </p:txBody>
      </p:sp>
      <p:pic>
        <p:nvPicPr>
          <p:cNvPr id="11" name="Picture 10" descr="European_Union [Converted]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9024" y="4767262"/>
            <a:ext cx="264110" cy="173757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5099169" y="4265280"/>
            <a:ext cx="3929805" cy="38339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2400" b="1" dirty="0">
                <a:solidFill>
                  <a:srgbClr val="FBBC39"/>
                </a:solidFill>
              </a:rPr>
              <a:t>Your safety is our mission.</a:t>
            </a:r>
            <a:endParaRPr lang="en-US" sz="2400" b="1" dirty="0">
              <a:solidFill>
                <a:srgbClr val="FBBC39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618237" y="4418632"/>
            <a:ext cx="1754039" cy="28275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</a:t>
            </a:r>
            <a:r>
              <a:rPr lang="x-none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asa.europa.eu/connect</a:t>
            </a:r>
            <a:endParaRPr lang="en-US" sz="1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6" name="Picture 15" descr="Social media icons.ai">
            <a:hlinkClick r:id="rId5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679" y="4711856"/>
            <a:ext cx="1660597" cy="229163"/>
          </a:xfrm>
          <a:prstGeom prst="rect">
            <a:avLst/>
          </a:prstGeom>
        </p:spPr>
      </p:pic>
      <p:sp>
        <p:nvSpPr>
          <p:cNvPr id="2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2711" y="1958895"/>
            <a:ext cx="8360423" cy="5846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r>
              <a:rPr lang="x-none" dirty="0"/>
              <a:t>Subtitle </a:t>
            </a:r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F456E6D4-FE95-45DC-9BF8-48FAE2E125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0788" y="1152096"/>
            <a:ext cx="8362345" cy="530475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x-none" dirty="0"/>
              <a:t>End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2076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ASA-logo_SMALL_SCALE_RGB_positive_300dp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450" y="4727890"/>
            <a:ext cx="785962" cy="20771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5060830"/>
            <a:ext cx="9144000" cy="82670"/>
          </a:xfrm>
          <a:prstGeom prst="rect">
            <a:avLst/>
          </a:prstGeom>
          <a:solidFill>
            <a:srgbClr val="FBBC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26415" y="4767263"/>
            <a:ext cx="517583" cy="173756"/>
          </a:xfrm>
          <a:prstGeom prst="rect">
            <a:avLst/>
          </a:prstGeom>
          <a:solidFill>
            <a:srgbClr val="007FC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93FD07-C554-8E4E-B8BF-CF508C8580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72319976-E75E-431F-A9ED-8837D71099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3777" y="149179"/>
            <a:ext cx="8821430" cy="6563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3600" b="1" baseline="0">
                <a:solidFill>
                  <a:srgbClr val="007FC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 of normal slide</a:t>
            </a:r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xmlns="" id="{4210A68A-2D3D-4333-94FE-9E60266A89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449" y="930792"/>
            <a:ext cx="8744757" cy="3568056"/>
          </a:xfrm>
          <a:prstGeom prst="rect">
            <a:avLst/>
          </a:prstGeom>
        </p:spPr>
        <p:txBody>
          <a:bodyPr lIns="0" tIns="0" rIns="0" bIns="0"/>
          <a:lstStyle>
            <a:lvl1pPr marL="562356" indent="-342900">
              <a:buClr>
                <a:srgbClr val="007FC2"/>
              </a:buClr>
              <a:buFont typeface="Calibri" panose="020F0502020204030204" pitchFamily="34" charset="0"/>
              <a:buChar char="→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-457200">
              <a:buClr>
                <a:srgbClr val="007FC2"/>
              </a:buClr>
              <a:buSzPct val="100000"/>
              <a:buFont typeface="Calibri" panose="020F0502020204030204" pitchFamily="34" charset="0"/>
              <a:buChar char="→"/>
              <a:defRPr sz="2000" baseline="0"/>
            </a:lvl2pPr>
            <a:lvl3pPr marL="1143000" indent="-228600">
              <a:buClr>
                <a:srgbClr val="007FC2"/>
              </a:buClr>
              <a:buFont typeface="Calibri" panose="020F0502020204030204" pitchFamily="34" charset="0"/>
              <a:buChar char="→"/>
              <a:defRPr sz="1800" baseline="0"/>
            </a:lvl3pPr>
            <a:lvl4pPr marL="1714500" indent="-342900">
              <a:buClr>
                <a:srgbClr val="007FC2"/>
              </a:buClr>
              <a:buFont typeface="Calibri" panose="020F0502020204030204" pitchFamily="34" charset="0"/>
              <a:buChar char="→"/>
              <a:defRPr sz="1600" baseline="0"/>
            </a:lvl4pPr>
            <a:lvl5pPr marL="2057400" indent="-228600">
              <a:buClr>
                <a:srgbClr val="007FC2"/>
              </a:buClr>
              <a:buFont typeface="Calibri" panose="020F0502020204030204" pitchFamily="34" charset="0"/>
              <a:buChar char="→"/>
              <a:defRPr sz="1600"/>
            </a:lvl5pPr>
          </a:lstStyle>
          <a:p>
            <a:pPr lvl="0"/>
            <a:r>
              <a:rPr lang="en-US" dirty="0" smtClean="0"/>
              <a:t>Item 1</a:t>
            </a:r>
          </a:p>
          <a:p>
            <a:pPr lvl="1"/>
            <a:r>
              <a:rPr lang="en-US" dirty="0" smtClean="0"/>
              <a:t>Item 2</a:t>
            </a:r>
          </a:p>
          <a:p>
            <a:pPr lvl="2"/>
            <a:r>
              <a:rPr lang="en-US" dirty="0" smtClean="0"/>
              <a:t>Item 3</a:t>
            </a:r>
          </a:p>
          <a:p>
            <a:pPr lvl="3"/>
            <a:r>
              <a:rPr lang="en-US" dirty="0" smtClean="0"/>
              <a:t>Item 4</a:t>
            </a:r>
          </a:p>
          <a:p>
            <a:pPr lvl="4"/>
            <a:r>
              <a:rPr lang="en-US" dirty="0" smtClean="0"/>
              <a:t>Item 5</a:t>
            </a:r>
          </a:p>
          <a:p>
            <a:pPr lvl="1"/>
            <a:endParaRPr lang="en-US" dirty="0" smtClean="0"/>
          </a:p>
          <a:p>
            <a:pPr lvl="0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57932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-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ASA-logo_SMALL_SCALE_RGB_positive_300dp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450" y="4727890"/>
            <a:ext cx="785962" cy="20771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060830"/>
            <a:ext cx="9144000" cy="82670"/>
          </a:xfrm>
          <a:prstGeom prst="rect">
            <a:avLst/>
          </a:prstGeom>
          <a:solidFill>
            <a:srgbClr val="FBBC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B48A897C-3B40-4E56-8160-52D7248EE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602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5729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0575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www.easa.europa.eu/the-agency/coronavirus-covid-19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35261" y="1138242"/>
            <a:ext cx="5093892" cy="1101431"/>
          </a:xfrm>
        </p:spPr>
        <p:txBody>
          <a:bodyPr/>
          <a:lstStyle/>
          <a:p>
            <a:r>
              <a:rPr lang="ru-RU" dirty="0" smtClean="0"/>
              <a:t>Реакция </a:t>
            </a:r>
            <a:r>
              <a:rPr lang="en-US" dirty="0" smtClean="0"/>
              <a:t>EASA </a:t>
            </a:r>
            <a:r>
              <a:rPr lang="ru-RU" dirty="0" smtClean="0"/>
              <a:t>на новую </a:t>
            </a:r>
            <a:r>
              <a:rPr lang="ru-RU" dirty="0" err="1" smtClean="0"/>
              <a:t>коронавирусную</a:t>
            </a:r>
            <a:r>
              <a:rPr lang="ru-RU" dirty="0" smtClean="0"/>
              <a:t> инфекцию </a:t>
            </a:r>
            <a:r>
              <a:rPr lang="en-GB" dirty="0" smtClean="0"/>
              <a:t>(COVID-19</a:t>
            </a:r>
            <a:r>
              <a:rPr lang="en-GB" dirty="0"/>
              <a:t>)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1298" y="2571743"/>
            <a:ext cx="5541817" cy="1101431"/>
          </a:xfrm>
        </p:spPr>
        <p:txBody>
          <a:bodyPr/>
          <a:lstStyle/>
          <a:p>
            <a:r>
              <a:rPr lang="en-US" sz="2000" b="1" dirty="0" err="1"/>
              <a:t>Телеконференция</a:t>
            </a:r>
            <a:r>
              <a:rPr lang="en-US" sz="2000" b="1" dirty="0"/>
              <a:t> </a:t>
            </a:r>
            <a:r>
              <a:rPr lang="ru-RU" sz="2000" b="1" dirty="0"/>
              <a:t>руководителей</a:t>
            </a:r>
            <a:r>
              <a:rPr lang="en-US" sz="2000" b="1" dirty="0"/>
              <a:t> </a:t>
            </a:r>
            <a:r>
              <a:rPr lang="en-US" sz="2000" b="1" dirty="0" err="1"/>
              <a:t>ведомств</a:t>
            </a:r>
            <a:r>
              <a:rPr lang="en-US" sz="2000" b="1" dirty="0"/>
              <a:t> </a:t>
            </a:r>
            <a:r>
              <a:rPr lang="en-US" sz="2000" b="1" dirty="0" err="1"/>
              <a:t>гражданской</a:t>
            </a:r>
            <a:r>
              <a:rPr lang="en-US" sz="2000" b="1" dirty="0"/>
              <a:t> </a:t>
            </a:r>
            <a:r>
              <a:rPr lang="en-US" sz="2000" b="1" dirty="0" err="1"/>
              <a:t>авиации</a:t>
            </a:r>
            <a:r>
              <a:rPr lang="en-US" sz="2000" b="1" dirty="0"/>
              <a:t> </a:t>
            </a:r>
            <a:r>
              <a:rPr lang="en-US" sz="2000" b="1" dirty="0" err="1"/>
              <a:t>государств</a:t>
            </a:r>
            <a:r>
              <a:rPr lang="en-US" sz="2000" b="1" dirty="0"/>
              <a:t> </a:t>
            </a:r>
            <a:r>
              <a:rPr lang="en-US" sz="2000" b="1" dirty="0" err="1"/>
              <a:t>Европейского</a:t>
            </a:r>
            <a:r>
              <a:rPr lang="en-US" sz="2000" b="1" dirty="0"/>
              <a:t>/</a:t>
            </a:r>
            <a:r>
              <a:rPr lang="en-US" sz="2000" b="1" dirty="0" err="1"/>
              <a:t>Североатлантического</a:t>
            </a:r>
            <a:r>
              <a:rPr lang="en-US" sz="2000" b="1" dirty="0"/>
              <a:t> </a:t>
            </a:r>
            <a:r>
              <a:rPr lang="en-US" sz="2000" b="1" dirty="0" err="1" smtClean="0"/>
              <a:t>региона</a:t>
            </a:r>
            <a:endParaRPr lang="en-US" sz="2000" b="1" dirty="0"/>
          </a:p>
          <a:p>
            <a:r>
              <a:rPr lang="ru-RU" b="1" dirty="0" smtClean="0"/>
              <a:t>(</a:t>
            </a:r>
            <a:r>
              <a:rPr lang="en-US" b="1" dirty="0" smtClean="0"/>
              <a:t>EUR/NAT DGCA</a:t>
            </a:r>
            <a:r>
              <a:rPr lang="ru-RU" b="1" dirty="0" smtClean="0"/>
              <a:t>)</a:t>
            </a:r>
            <a:endParaRPr lang="en-US" b="1" dirty="0"/>
          </a:p>
          <a:p>
            <a:r>
              <a:rPr lang="en-GB" dirty="0" smtClean="0"/>
              <a:t>8 </a:t>
            </a:r>
            <a:r>
              <a:rPr lang="ru-RU" dirty="0" smtClean="0"/>
              <a:t>апреля </a:t>
            </a:r>
            <a:r>
              <a:rPr lang="en-GB" dirty="0" smtClean="0"/>
              <a:t>2020</a:t>
            </a:r>
            <a:endParaRPr lang="en-GB" dirty="0"/>
          </a:p>
          <a:p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70992" b="1855"/>
          <a:stretch/>
        </p:blipFill>
        <p:spPr>
          <a:xfrm>
            <a:off x="5851527" y="-14"/>
            <a:ext cx="3292474" cy="514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049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143776" y="149179"/>
            <a:ext cx="8935423" cy="656391"/>
          </a:xfrm>
        </p:spPr>
        <p:txBody>
          <a:bodyPr/>
          <a:lstStyle/>
          <a:p>
            <a:r>
              <a:rPr lang="ru-RU" dirty="0" smtClean="0"/>
              <a:t>Непрерывность работы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15637" y="1013388"/>
            <a:ext cx="7368988" cy="3505200"/>
          </a:xfrm>
          <a:noFill/>
        </p:spPr>
        <p:txBody>
          <a:bodyPr/>
          <a:lstStyle/>
          <a:p>
            <a:r>
              <a:rPr lang="mr-IN" sz="1800" dirty="0" err="1"/>
              <a:t>Штаб-квартира</a:t>
            </a:r>
            <a:r>
              <a:rPr lang="mr-IN" sz="1800" dirty="0"/>
              <a:t> EASA </a:t>
            </a:r>
            <a:r>
              <a:rPr lang="mr-IN" sz="1800" dirty="0" err="1"/>
              <a:t>по-прежнему</a:t>
            </a:r>
            <a:r>
              <a:rPr lang="mr-IN" sz="1800" dirty="0"/>
              <a:t> </a:t>
            </a:r>
            <a:r>
              <a:rPr lang="mr-IN" sz="1800" dirty="0" err="1"/>
              <a:t>открыта</a:t>
            </a:r>
            <a:r>
              <a:rPr lang="mr-IN" sz="1800" dirty="0"/>
              <a:t>, </a:t>
            </a:r>
            <a:r>
              <a:rPr lang="mr-IN" sz="1800" dirty="0" smtClean="0"/>
              <a:t>90% </a:t>
            </a:r>
            <a:r>
              <a:rPr lang="mr-IN" sz="1800" dirty="0" err="1"/>
              <a:t>сотрудников</a:t>
            </a:r>
            <a:r>
              <a:rPr lang="mr-IN" sz="1800" dirty="0"/>
              <a:t> </a:t>
            </a:r>
            <a:r>
              <a:rPr lang="mr-IN" sz="1800" dirty="0" err="1"/>
              <a:t>работают</a:t>
            </a:r>
            <a:r>
              <a:rPr lang="mr-IN" sz="1800" dirty="0"/>
              <a:t> </a:t>
            </a:r>
            <a:r>
              <a:rPr lang="mr-IN" sz="1800" dirty="0" err="1"/>
              <a:t>из</a:t>
            </a:r>
            <a:r>
              <a:rPr lang="mr-IN" sz="1800" dirty="0"/>
              <a:t> </a:t>
            </a:r>
            <a:r>
              <a:rPr lang="mr-IN" sz="1800" dirty="0" err="1"/>
              <a:t>дома</a:t>
            </a:r>
            <a:r>
              <a:rPr lang="mr-IN" sz="1800" dirty="0" smtClean="0"/>
              <a:t>.</a:t>
            </a:r>
            <a:endParaRPr lang="en-CA" sz="1800" dirty="0" smtClean="0"/>
          </a:p>
          <a:p>
            <a:r>
              <a:rPr lang="ru-RU" sz="1800" dirty="0" smtClean="0"/>
              <a:t>Большинство </a:t>
            </a:r>
            <a:r>
              <a:rPr lang="ru-RU" sz="1800" dirty="0"/>
              <a:t>видов деятельности </a:t>
            </a:r>
            <a:r>
              <a:rPr lang="ru-RU" sz="1800" dirty="0" smtClean="0"/>
              <a:t>поддерживается в </a:t>
            </a:r>
            <a:r>
              <a:rPr lang="ru-RU" sz="1800" dirty="0"/>
              <a:t>максимально возможной степени, с всесторонним </a:t>
            </a:r>
            <a:r>
              <a:rPr lang="ru-RU" sz="1800" dirty="0" smtClean="0"/>
              <a:t>участием специалистов </a:t>
            </a:r>
            <a:r>
              <a:rPr lang="ru-RU" sz="1800" dirty="0"/>
              <a:t>на уровне управления, </a:t>
            </a:r>
            <a:r>
              <a:rPr lang="ru-RU" sz="1800" dirty="0" smtClean="0"/>
              <a:t>сетевой инфраструктуры</a:t>
            </a:r>
            <a:r>
              <a:rPr lang="en-US" sz="1800" dirty="0" smtClean="0"/>
              <a:t> </a:t>
            </a:r>
            <a:r>
              <a:rPr lang="ru-RU" sz="1800" dirty="0" smtClean="0"/>
              <a:t>(лицензии </a:t>
            </a:r>
            <a:r>
              <a:rPr lang="en-US" sz="1800" dirty="0" smtClean="0"/>
              <a:t>VPN &amp; </a:t>
            </a:r>
            <a:r>
              <a:rPr lang="ru-RU" sz="1800" dirty="0" smtClean="0"/>
              <a:t>пропускная способность) </a:t>
            </a:r>
            <a:r>
              <a:rPr lang="ru-RU" sz="1800" dirty="0"/>
              <a:t>и </a:t>
            </a:r>
            <a:r>
              <a:rPr lang="ru-RU" sz="1800" dirty="0" smtClean="0"/>
              <a:t>HR. </a:t>
            </a:r>
          </a:p>
          <a:p>
            <a:r>
              <a:rPr lang="ru-RU" sz="1800" dirty="0" smtClean="0"/>
              <a:t>Деловые </a:t>
            </a:r>
            <a:r>
              <a:rPr lang="ru-RU" sz="1800" dirty="0"/>
              <a:t>поездки были отменены, однако большинство задач, требующих коммуникации с заинтересованными сторонами, </a:t>
            </a:r>
            <a:r>
              <a:rPr lang="ru-RU" sz="1800" dirty="0" smtClean="0"/>
              <a:t>выполняется </a:t>
            </a:r>
            <a:r>
              <a:rPr lang="ru-RU" sz="1800" dirty="0"/>
              <a:t>удаленно (посредством теле- или видеоконференций). Некоторые мероприятия отложены, </a:t>
            </a:r>
            <a:r>
              <a:rPr lang="ru-RU" sz="1800" dirty="0" smtClean="0"/>
              <a:t>например, </a:t>
            </a:r>
            <a:r>
              <a:rPr lang="ru-RU" sz="1800" dirty="0"/>
              <a:t>летные </a:t>
            </a:r>
            <a:r>
              <a:rPr lang="ru-RU" sz="1800" dirty="0" smtClean="0"/>
              <a:t>испытания.</a:t>
            </a:r>
          </a:p>
          <a:p>
            <a:r>
              <a:rPr lang="ru-RU" sz="1800" dirty="0"/>
              <a:t>Для обеспечения единого подхода к работе в Агентстве доступны информационно-справочные материалы.</a:t>
            </a:r>
            <a:endParaRPr lang="en-CA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135942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143776" y="149179"/>
            <a:ext cx="8935423" cy="656391"/>
          </a:xfrm>
        </p:spPr>
        <p:txBody>
          <a:bodyPr/>
          <a:lstStyle/>
          <a:p>
            <a:r>
              <a:rPr lang="ru-RU" dirty="0" smtClean="0"/>
              <a:t>Исключения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18565" y="1299881"/>
            <a:ext cx="7557247" cy="3369101"/>
          </a:xfrm>
          <a:noFill/>
        </p:spPr>
        <p:txBody>
          <a:bodyPr/>
          <a:lstStyle/>
          <a:p>
            <a:r>
              <a:rPr lang="ru-RU" sz="2000" dirty="0"/>
              <a:t>Covid-19 вызвал внезапное нарушение </a:t>
            </a:r>
            <a:r>
              <a:rPr lang="ru-RU" sz="2000" dirty="0" smtClean="0"/>
              <a:t>деятельности </a:t>
            </a:r>
            <a:r>
              <a:rPr lang="ru-RU" sz="2000" dirty="0"/>
              <a:t>и потребовал определенных действий для продления срока действия документов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Формы для предоставления исключений </a:t>
            </a:r>
            <a:r>
              <a:rPr lang="ru-RU" sz="2000" dirty="0"/>
              <a:t>позволяют государствам-членам продлевать сроки действия различных е</a:t>
            </a:r>
            <a:r>
              <a:rPr lang="ru-RU" sz="2000" dirty="0" smtClean="0"/>
              <a:t>вропейских </a:t>
            </a:r>
            <a:r>
              <a:rPr lang="ru-RU" sz="2000" dirty="0"/>
              <a:t>лицензий, рейтингов и сертификатов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Специальный шаблон / форма освобождает членов </a:t>
            </a:r>
            <a:r>
              <a:rPr lang="ru-RU" sz="2000" dirty="0" smtClean="0"/>
              <a:t>грузовых экипажей </a:t>
            </a:r>
            <a:r>
              <a:rPr lang="ru-RU" sz="2000" dirty="0"/>
              <a:t>от соблюдения карантина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Дополнительные </a:t>
            </a:r>
            <a:r>
              <a:rPr lang="ru-RU" sz="2000" dirty="0" smtClean="0"/>
              <a:t>формы освобождения </a:t>
            </a:r>
            <a:r>
              <a:rPr lang="ru-RU" sz="2000" dirty="0"/>
              <a:t>вводятся по мере необходимости.</a:t>
            </a: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80357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143776" y="149179"/>
            <a:ext cx="8935423" cy="656391"/>
          </a:xfrm>
        </p:spPr>
        <p:txBody>
          <a:bodyPr/>
          <a:lstStyle/>
          <a:p>
            <a:r>
              <a:rPr lang="ru-RU" dirty="0"/>
              <a:t>Поддержка </a:t>
            </a:r>
            <a:r>
              <a:rPr lang="ru-RU" dirty="0" smtClean="0"/>
              <a:t>санитарного транспорта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74592" y="849140"/>
            <a:ext cx="7673789" cy="3947730"/>
          </a:xfrm>
          <a:noFill/>
        </p:spPr>
        <p:txBody>
          <a:bodyPr/>
          <a:lstStyle/>
          <a:p>
            <a:r>
              <a:rPr lang="ru-RU" sz="1800" dirty="0"/>
              <a:t>Множество </a:t>
            </a:r>
            <a:r>
              <a:rPr lang="ru-RU" sz="1800" dirty="0" smtClean="0"/>
              <a:t>запросов о </a:t>
            </a:r>
            <a:r>
              <a:rPr lang="ru-RU" sz="1800" dirty="0"/>
              <a:t>предоставлении </a:t>
            </a:r>
            <a:r>
              <a:rPr lang="ru-RU" sz="1800" dirty="0" smtClean="0"/>
              <a:t>консультаций</a:t>
            </a:r>
            <a:r>
              <a:rPr lang="en-US" sz="1800" dirty="0" smtClean="0"/>
              <a:t> </a:t>
            </a:r>
            <a:r>
              <a:rPr lang="ru-RU" sz="1800" dirty="0" smtClean="0"/>
              <a:t>или утверждении особого </a:t>
            </a:r>
            <a:r>
              <a:rPr lang="ru-RU" sz="1800" dirty="0"/>
              <a:t>использования воздушных судов в связи с COVID-19. </a:t>
            </a:r>
            <a:endParaRPr lang="ru-RU" sz="1800" dirty="0" smtClean="0"/>
          </a:p>
          <a:p>
            <a:r>
              <a:rPr lang="ru-RU" sz="1800" dirty="0" smtClean="0"/>
              <a:t>Дополнительная потребность в перевозке </a:t>
            </a:r>
            <a:r>
              <a:rPr lang="ru-RU" sz="1800" dirty="0"/>
              <a:t>спецтехники, предметов медицинского назначения и </a:t>
            </a:r>
            <a:r>
              <a:rPr lang="ru-RU" sz="1800" dirty="0" smtClean="0"/>
              <a:t>товаров пассажирскими воздушными судами.</a:t>
            </a:r>
            <a:r>
              <a:rPr lang="en-GB" sz="1800" dirty="0"/>
              <a:t> </a:t>
            </a:r>
            <a:endParaRPr lang="en-GB" sz="1800" dirty="0" smtClean="0"/>
          </a:p>
          <a:p>
            <a:r>
              <a:rPr lang="en-GB" sz="1800" dirty="0" smtClean="0"/>
              <a:t>EASA </a:t>
            </a:r>
            <a:r>
              <a:rPr lang="ru-RU" sz="1800" dirty="0" smtClean="0"/>
              <a:t>обладает компетенцией для оценки установки</a:t>
            </a:r>
            <a:r>
              <a:rPr lang="en-US" sz="1800" dirty="0"/>
              <a:t> </a:t>
            </a:r>
            <a:r>
              <a:rPr lang="ru-RU" sz="1800" dirty="0" smtClean="0"/>
              <a:t>и</a:t>
            </a:r>
            <a:r>
              <a:rPr lang="en-US" sz="1800" dirty="0" smtClean="0"/>
              <a:t>/</a:t>
            </a:r>
            <a:r>
              <a:rPr lang="ru-RU" sz="1800" dirty="0" smtClean="0"/>
              <a:t> или предметов</a:t>
            </a:r>
            <a:r>
              <a:rPr lang="en-US" sz="1800" dirty="0" smtClean="0"/>
              <a:t> </a:t>
            </a:r>
            <a:r>
              <a:rPr lang="ru-RU" sz="1800" dirty="0" smtClean="0"/>
              <a:t>перевозки, которые могут создавать </a:t>
            </a:r>
            <a:r>
              <a:rPr lang="ru-RU" sz="1800" dirty="0"/>
              <a:t>технические </a:t>
            </a:r>
            <a:r>
              <a:rPr lang="ru-RU" sz="1800" dirty="0" smtClean="0"/>
              <a:t>трудности и </a:t>
            </a:r>
            <a:r>
              <a:rPr lang="ru-RU" sz="1800" dirty="0"/>
              <a:t>проблемы безопасности</a:t>
            </a:r>
            <a:r>
              <a:rPr lang="ru-RU" sz="1800" dirty="0" smtClean="0"/>
              <a:t>. </a:t>
            </a:r>
          </a:p>
          <a:p>
            <a:r>
              <a:rPr lang="ru-RU" sz="1800" dirty="0" smtClean="0"/>
              <a:t>Данные запросы находятся в наивысшем приоритете и обработка соответствующих разрешений является бесплатной для отрасли. </a:t>
            </a:r>
          </a:p>
          <a:p>
            <a:r>
              <a:rPr lang="ru-RU" sz="1800" dirty="0"/>
              <a:t>Для пассажирских воздушных судов, используемых для перевозки грузов, EASA опубликовало </a:t>
            </a:r>
            <a:r>
              <a:rPr lang="ru-RU" sz="1800" dirty="0" smtClean="0"/>
              <a:t>соответствующие материалы </a:t>
            </a:r>
            <a:r>
              <a:rPr lang="ru-RU" sz="1800" dirty="0"/>
              <a:t>для получения специальных сертификатов летной годности.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xmlns="" val="246173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143776" y="149179"/>
            <a:ext cx="9415860" cy="656391"/>
          </a:xfrm>
        </p:spPr>
        <p:txBody>
          <a:bodyPr/>
          <a:lstStyle/>
          <a:p>
            <a:r>
              <a:rPr lang="ru-RU" sz="2800" dirty="0" smtClean="0"/>
              <a:t>Руководство по летной эксплуатации</a:t>
            </a: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39109" y="905163"/>
            <a:ext cx="8231229" cy="3680691"/>
          </a:xfrm>
          <a:noFill/>
        </p:spPr>
        <p:txBody>
          <a:bodyPr/>
          <a:lstStyle/>
          <a:p>
            <a:pPr marL="219456" indent="0">
              <a:buNone/>
            </a:pPr>
            <a:r>
              <a:rPr lang="ru-RU" sz="2000" dirty="0"/>
              <a:t>Публикации EASA, включая </a:t>
            </a:r>
            <a:r>
              <a:rPr lang="ru-RU" sz="2000" dirty="0" smtClean="0"/>
              <a:t>директивы по безопасности (</a:t>
            </a:r>
            <a:r>
              <a:rPr lang="ru-RU" sz="2000" dirty="0"/>
              <a:t>SD), справочный материал информационных бюллетеней по безопасности (SIB) и уведомления, связанные с COVID 19</a:t>
            </a:r>
            <a:r>
              <a:rPr lang="ru-RU" sz="2000" dirty="0" smtClean="0"/>
              <a:t>:</a:t>
            </a:r>
            <a:endParaRPr lang="en-CA" sz="2000" dirty="0" smtClean="0"/>
          </a:p>
          <a:p>
            <a:r>
              <a:rPr lang="en-CA" sz="2000" dirty="0" smtClean="0"/>
              <a:t>2 </a:t>
            </a:r>
            <a:r>
              <a:rPr lang="ru-RU" sz="2000" dirty="0"/>
              <a:t>директивы по </a:t>
            </a:r>
            <a:r>
              <a:rPr lang="ru-RU" sz="2000" dirty="0" smtClean="0"/>
              <a:t>безопасности </a:t>
            </a:r>
            <a:r>
              <a:rPr lang="ru-RU" sz="2000" dirty="0"/>
              <a:t>относительно дезинфекции воздушных </a:t>
            </a:r>
            <a:r>
              <a:rPr lang="ru-RU" sz="2000" dirty="0" smtClean="0"/>
              <a:t>судов,</a:t>
            </a:r>
            <a:r>
              <a:rPr lang="en-CA" sz="2000" dirty="0" smtClean="0"/>
              <a:t> </a:t>
            </a:r>
            <a:r>
              <a:rPr lang="ru-RU" sz="2000" dirty="0" smtClean="0"/>
              <a:t>одна для государств-членов (27 стран Евросоюза</a:t>
            </a:r>
            <a:r>
              <a:rPr lang="en-CA" sz="2000" dirty="0" smtClean="0"/>
              <a:t>, </a:t>
            </a:r>
            <a:r>
              <a:rPr lang="ru-RU" sz="2000" dirty="0" smtClean="0"/>
              <a:t>Норвегия</a:t>
            </a:r>
            <a:r>
              <a:rPr lang="en-CA" sz="2000" dirty="0" smtClean="0"/>
              <a:t>, </a:t>
            </a:r>
            <a:r>
              <a:rPr lang="ru-RU" sz="2000" dirty="0" smtClean="0"/>
              <a:t>Швейцария</a:t>
            </a:r>
            <a:r>
              <a:rPr lang="en-CA" sz="2000" dirty="0" smtClean="0"/>
              <a:t>, </a:t>
            </a:r>
            <a:r>
              <a:rPr lang="ru-RU" sz="2000" dirty="0" smtClean="0"/>
              <a:t>Исландия</a:t>
            </a:r>
            <a:r>
              <a:rPr lang="en-CA" sz="2000" dirty="0" smtClean="0"/>
              <a:t>, </a:t>
            </a:r>
            <a:r>
              <a:rPr lang="ru-RU" sz="2000" dirty="0" smtClean="0"/>
              <a:t>Великобритания</a:t>
            </a:r>
            <a:r>
              <a:rPr lang="en-CA" sz="2000" dirty="0" smtClean="0"/>
              <a:t>), </a:t>
            </a:r>
            <a:r>
              <a:rPr lang="ru-RU" sz="2000" dirty="0" smtClean="0"/>
              <a:t>одна для </a:t>
            </a:r>
            <a:r>
              <a:rPr lang="ru-RU" sz="2000" dirty="0" err="1" smtClean="0"/>
              <a:t>эксплуатантов</a:t>
            </a:r>
            <a:r>
              <a:rPr lang="ru-RU" sz="2000" dirty="0" smtClean="0"/>
              <a:t> из третьих стран (</a:t>
            </a:r>
            <a:r>
              <a:rPr lang="en-US" sz="2000" dirty="0"/>
              <a:t>TCO</a:t>
            </a:r>
            <a:r>
              <a:rPr lang="en-US" sz="2000" dirty="0" smtClean="0"/>
              <a:t>)</a:t>
            </a:r>
            <a:r>
              <a:rPr lang="ru-RU" sz="2000" dirty="0" smtClean="0"/>
              <a:t>.</a:t>
            </a:r>
            <a:endParaRPr lang="en-CA" sz="2000" dirty="0" smtClean="0"/>
          </a:p>
          <a:p>
            <a:r>
              <a:rPr lang="ru-RU" sz="2000" dirty="0"/>
              <a:t>И</a:t>
            </a:r>
            <a:r>
              <a:rPr lang="ru-RU" sz="2000" dirty="0" smtClean="0"/>
              <a:t>нформационный бюллетень </a:t>
            </a:r>
            <a:r>
              <a:rPr lang="ru-RU" sz="2000" dirty="0"/>
              <a:t>по безопасности </a:t>
            </a:r>
            <a:r>
              <a:rPr lang="en-CA" sz="2000" dirty="0" smtClean="0"/>
              <a:t>2020-02</a:t>
            </a:r>
            <a:r>
              <a:rPr lang="ru-RU" sz="2000" dirty="0" smtClean="0"/>
              <a:t>, предоставляющий практические рекомендации для </a:t>
            </a:r>
            <a:r>
              <a:rPr lang="ru-RU" sz="2000" dirty="0" err="1" smtClean="0"/>
              <a:t>эксплуатантов</a:t>
            </a:r>
            <a:r>
              <a:rPr lang="en-CA" sz="2000" dirty="0" smtClean="0"/>
              <a:t>. </a:t>
            </a:r>
          </a:p>
          <a:p>
            <a:r>
              <a:rPr lang="ru-RU" sz="2000" dirty="0"/>
              <a:t>Руководство по управлению членами экипажа</a:t>
            </a:r>
            <a:r>
              <a:rPr lang="en-CA" sz="2000" dirty="0" smtClean="0"/>
              <a:t>. </a:t>
            </a:r>
          </a:p>
          <a:p>
            <a:r>
              <a:rPr lang="ru-RU" sz="2000" dirty="0" smtClean="0"/>
              <a:t>Руководство для осуществления вертолетных перевозок.</a:t>
            </a:r>
            <a:endParaRPr lang="en-CA" sz="2000" dirty="0" smtClean="0"/>
          </a:p>
          <a:p>
            <a:pPr marL="219456" indent="0">
              <a:buNone/>
            </a:pPr>
            <a:endParaRPr lang="en-CA" sz="2000" dirty="0" smtClean="0"/>
          </a:p>
          <a:p>
            <a:pPr marL="219456" indent="0"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xmlns="" val="351094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143776" y="149179"/>
            <a:ext cx="8935423" cy="656391"/>
          </a:xfrm>
        </p:spPr>
        <p:txBody>
          <a:bodyPr/>
          <a:lstStyle/>
          <a:p>
            <a:r>
              <a:rPr lang="ru-RU" dirty="0" smtClean="0"/>
              <a:t>Стандартизация и надзор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77505" y="960582"/>
            <a:ext cx="8067964" cy="3436199"/>
          </a:xfrm>
          <a:noFill/>
        </p:spPr>
        <p:txBody>
          <a:bodyPr/>
          <a:lstStyle/>
          <a:p>
            <a:pPr marL="219456" indent="0">
              <a:buNone/>
            </a:pPr>
            <a:r>
              <a:rPr lang="en-GB" sz="2000" dirty="0" smtClean="0"/>
              <a:t>EASA </a:t>
            </a:r>
            <a:r>
              <a:rPr lang="ru-RU" sz="2000" dirty="0" smtClean="0"/>
              <a:t>не будет повышать требования стандартизации в период пандемии </a:t>
            </a:r>
            <a:r>
              <a:rPr lang="en-US" sz="2000" dirty="0" smtClean="0"/>
              <a:t>Covid-19</a:t>
            </a:r>
            <a:r>
              <a:rPr lang="en-GB" sz="2000" dirty="0" smtClean="0"/>
              <a:t>.  </a:t>
            </a:r>
          </a:p>
          <a:p>
            <a:pPr marL="219456" indent="0">
              <a:buNone/>
            </a:pPr>
            <a:r>
              <a:rPr lang="ru-RU" sz="2000" dirty="0"/>
              <a:t>Компетентным органам рекомендуется</a:t>
            </a:r>
            <a:r>
              <a:rPr lang="ru-RU" sz="2000" dirty="0" smtClean="0"/>
              <a:t>:</a:t>
            </a:r>
            <a:endParaRPr lang="en-GB" sz="2000" dirty="0" smtClean="0"/>
          </a:p>
          <a:p>
            <a:pPr marL="790956" lvl="2" indent="-342900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Определить необходимый контроль для его дальнейшего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обеспечения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marL="790956" lvl="2" indent="-342900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Провести оценку рисков в случае,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когда надзорные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мероприятия могут быть сокращены, отложены или отменены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  <a:p>
            <a:pPr marL="790956" lvl="2" indent="-342900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Смягчить последствия снижения надзора, насколько это возможно, например, посредством проведения телеконференций с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владельцами официальных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утверждений, а также документального анализа, анализа данных и т.д.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90956" lvl="2" indent="-342900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Разработать план восстановления, чтобы подготовиться к возобновлению надзорной деятельности.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414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143776" y="149179"/>
            <a:ext cx="8935423" cy="656391"/>
          </a:xfrm>
        </p:spPr>
        <p:txBody>
          <a:bodyPr/>
          <a:lstStyle/>
          <a:p>
            <a:r>
              <a:rPr lang="ru-RU" dirty="0"/>
              <a:t>Восстановление и коммуникация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30646" y="1944781"/>
            <a:ext cx="8522853" cy="2951785"/>
          </a:xfrm>
          <a:noFill/>
        </p:spPr>
        <p:txBody>
          <a:bodyPr/>
          <a:lstStyle/>
          <a:p>
            <a:r>
              <a:rPr lang="ru-RU" sz="1600" dirty="0"/>
              <a:t>В настоящее время EASA готовится к этапу восстановления после пандемии Covid-19</a:t>
            </a:r>
            <a:r>
              <a:rPr lang="en-GB" sz="1600" dirty="0" smtClean="0"/>
              <a:t>.</a:t>
            </a:r>
            <a:endParaRPr lang="en-GB" sz="1600" dirty="0"/>
          </a:p>
          <a:p>
            <a:r>
              <a:rPr lang="ru-RU" sz="1600" dirty="0"/>
              <a:t>Акцент будет сделан </a:t>
            </a:r>
            <a:r>
              <a:rPr lang="ru-RU" sz="1600" dirty="0" smtClean="0"/>
              <a:t>на оказание поддержки </a:t>
            </a:r>
            <a:r>
              <a:rPr lang="ru-RU" sz="1600" dirty="0"/>
              <a:t>отрасли</a:t>
            </a:r>
            <a:r>
              <a:rPr lang="fr-FR" sz="1600" dirty="0" smtClean="0"/>
              <a:t>. </a:t>
            </a:r>
            <a:endParaRPr lang="fr-FR" sz="1600" dirty="0"/>
          </a:p>
          <a:p>
            <a:r>
              <a:rPr lang="ru-RU" sz="1600" dirty="0"/>
              <a:t>Координация действий со штаб-квартирой ИКАО, участие в CAPSCA, координация с Генеральным директоратом по здравоохранению и продовольственной </a:t>
            </a:r>
            <a:r>
              <a:rPr lang="ru-RU" sz="1600" dirty="0" smtClean="0"/>
              <a:t>безопасности (DG </a:t>
            </a:r>
            <a:r>
              <a:rPr lang="ru-RU" sz="1600" dirty="0"/>
              <a:t>SANTE), участие в целевом фонде Евросоюза для репатриации граждан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Доступные материалы </a:t>
            </a:r>
            <a:r>
              <a:rPr lang="ru-RU" sz="1600" dirty="0"/>
              <a:t>EASA </a:t>
            </a:r>
            <a:r>
              <a:rPr lang="ru-RU" sz="1600" dirty="0" smtClean="0"/>
              <a:t>предоставля</a:t>
            </a:r>
            <a:r>
              <a:rPr lang="ru-RU" sz="1600" dirty="0"/>
              <a:t>ю</a:t>
            </a:r>
            <a:r>
              <a:rPr lang="ru-RU" sz="1600" dirty="0" smtClean="0"/>
              <a:t>тся </a:t>
            </a:r>
            <a:r>
              <a:rPr lang="ru-RU" sz="1600" dirty="0"/>
              <a:t>заинтересованным сторонам по всему миру, включая Европейский регион.</a:t>
            </a:r>
            <a:endParaRPr lang="en-GB" sz="1600" dirty="0"/>
          </a:p>
          <a:p>
            <a:r>
              <a:rPr lang="ru-RU" sz="1600" dirty="0"/>
              <a:t>Веб-страница EASA с актуальной информацией:</a:t>
            </a:r>
            <a:r>
              <a:rPr lang="en-GB" sz="1600" dirty="0" smtClean="0"/>
              <a:t> </a:t>
            </a:r>
            <a:endParaRPr lang="en-GB" sz="1600" dirty="0"/>
          </a:p>
          <a:p>
            <a:pPr marL="219456" indent="0" algn="ctr">
              <a:buNone/>
            </a:pPr>
            <a:r>
              <a:rPr lang="en-GB" sz="1600" dirty="0" smtClean="0">
                <a:hlinkClick r:id="rId3"/>
              </a:rPr>
              <a:t>https</a:t>
            </a:r>
            <a:r>
              <a:rPr lang="en-GB" sz="1600" dirty="0">
                <a:hlinkClick r:id="rId3"/>
              </a:rPr>
              <a:t>://www.easa.europa.eu/the-agency/coronavirus-covid-19</a:t>
            </a:r>
            <a:endParaRPr lang="en-GB" sz="1400" dirty="0"/>
          </a:p>
          <a:p>
            <a:pPr marL="219456" indent="0">
              <a:buNone/>
            </a:pPr>
            <a:endParaRPr lang="fr-FR" sz="1800" dirty="0"/>
          </a:p>
          <a:p>
            <a:pPr marL="219456" indent="0">
              <a:buNone/>
            </a:pPr>
            <a:r>
              <a:rPr lang="en-GB" sz="1800" i="1" dirty="0" smtClean="0"/>
              <a:t> </a:t>
            </a:r>
            <a:endParaRPr lang="en-GB" sz="1800" i="1" dirty="0"/>
          </a:p>
          <a:p>
            <a:pPr marL="219456" indent="0">
              <a:buNone/>
            </a:pPr>
            <a:endParaRPr lang="en-GB" sz="1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316523318"/>
              </p:ext>
            </p:extLst>
          </p:nvPr>
        </p:nvGraphicFramePr>
        <p:xfrm>
          <a:off x="924179" y="705568"/>
          <a:ext cx="6997904" cy="1105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224433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004826" y="2093881"/>
            <a:ext cx="5395082" cy="464311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75671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CopyVersionInformation ItemAdded</Name>
    <Synchronization>Synchronous</Synchronization>
    <Type>10001</Type>
    <SequenceNumber>40100</SequenceNumber>
    <Url/>
    <Assembly>EASA.BA.IMF.RC.Core.Application, Version=1.0.0.0, Culture=neutral, PublicKeyToken=a01c64e5cd1f2deb</Assembly>
    <Class>EASA.BA.IMF.RC.Core.Application.EventReceivers.CopyVersionInformation</Class>
    <Data/>
    <Filter/>
  </Receiver>
  <Receiver>
    <Name>CopyVersionInformation ItemUpdated</Name>
    <Synchronization>Synchronous</Synchronization>
    <Type>10002</Type>
    <SequenceNumber>40100</SequenceNumber>
    <Url/>
    <Assembly>EASA.BA.IMF.RC.Core.Application, Version=1.0.0.0, Culture=neutral, PublicKeyToken=a01c64e5cd1f2deb</Assembly>
    <Class>EASA.BA.IMF.RC.Core.Application.EventReceivers.CopyVersionInformation</Class>
    <Data/>
    <Filter/>
  </Receiver>
  <Receiver>
    <Name>CopyVersionInformation ItemCheckedIn</Name>
    <Synchronization>Synchronous</Synchronization>
    <Type>10004</Type>
    <SequenceNumber>40100</SequenceNumber>
    <Url/>
    <Assembly>EASA.BA.IMF.RC.Core.Application, Version=1.0.0.0, Culture=neutral, PublicKeyToken=a01c64e5cd1f2deb</Assembly>
    <Class>EASA.BA.IMF.RC.Core.Application.EventReceivers.CopyVersionInformation</Class>
    <Data/>
    <Filter/>
  </Receiver>
  <Receiver>
    <Name>CopyToRecordsCenter ItemUpdated</Name>
    <Synchronization>Asynchronous</Synchronization>
    <Type>10002</Type>
    <SequenceNumber>40110</SequenceNumber>
    <Url/>
    <Assembly>EASA.BA.IMF.RC.Core.Application, Version=1.0.0.0, Culture=neutral, PublicKeyToken=a01c64e5cd1f2deb</Assembly>
    <Class>EASA.BA.IMF.RC.Core.Application.EventReceivers.CopyToRecordsCenter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F_C0_PublicationStatus xmlns="391a2f22-9f1b-4edd-a10b-257ace2d067d">EASA internal</IMF_C0_PublicationStatus>
    <IMF_C0_SourceTaxHTField0 xmlns="720140C3-6DF4-409B-A1F7-429D32417D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EASA</TermName>
          <TermId xmlns="http://schemas.microsoft.com/office/infopath/2007/PartnerControls">f2fd8376-381c-4ede-a9cd-0a84d06f4d45</TermId>
        </TermInfo>
      </Terms>
    </IMF_C0_SourceTaxHTField0>
    <IMSApprovalDate xmlns="13a41462-d3c5-4676-81cf-1cb4ae80045f">2019-03-11T23:00:00+00:00</IMSApprovalDate>
    <IMF_RC_RefDocumentGuid xmlns="6E10281A-CD3A-4F0C-9B7D-A2009929208B">7c976db1-23c1-400d-97ad-6f114f120250</IMF_RC_RefDocumentGuid>
    <IMF_C0_Distribution xmlns="391a2f22-9f1b-4edd-a10b-257ace2d067d">EASA</IMF_C0_Distribution>
    <IMF_C0_Description xmlns="391a2f22-9f1b-4edd-a10b-257ace2d067d" xsi:nil="true"/>
    <IMF_C0_TaxonomyTaxHTField0 xmlns="720140C3-6DF4-409B-A1F7-429D32417D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Quality management</TermName>
          <TermId xmlns="http://schemas.microsoft.com/office/infopath/2007/PartnerControls">98155c21-be43-4aae-96d5-e4bc945720de</TermId>
        </TermInfo>
      </Terms>
    </IMF_C0_TaxonomyTaxHTField0>
    <IMF_RC_RefDocumentId xmlns="6E10281A-CD3A-4F0C-9B7D-A2009929208B">EASAIMS-6-1338</IMF_RC_RefDocumentId>
    <IMSAcronymTaxHTField0 xmlns="13a41462-d3c5-4676-81cf-1cb4ae80045f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GEN</TermName>
          <TermId xmlns="http://schemas.microsoft.com/office/infopath/2007/PartnerControls">f714bfdc-8072-4548-9471-f17a1c62a484</TermId>
        </TermInfo>
      </Terms>
    </IMSAcronymTaxHTField0>
    <IMSProcessTaxonomyTaxHTField0 xmlns="13a41462-d3c5-4676-81cf-1cb4ae80045f">
      <Terms xmlns="http://schemas.microsoft.com/office/infopath/2007/PartnerControls">
        <TermInfo xmlns="http://schemas.microsoft.com/office/infopath/2007/PartnerControls">
          <TermName xmlns="http://schemas.microsoft.com/office/infopath/2007/PartnerControls">Documents and records management</TermName>
          <TermId xmlns="http://schemas.microsoft.com/office/infopath/2007/PartnerControls">12b15273-32eb-4bfd-a22a-bf49c6fe5b8b</TermId>
        </TermInfo>
      </Terms>
    </IMSProcessTaxonomyTaxHTField0>
    <IMF_C0_Archived xmlns="391a2f22-9f1b-4edd-a10b-257ace2d067d">false</IMF_C0_Archived>
    <IMF_C0_Contributor xmlns="391a2f22-9f1b-4edd-a10b-257ace2d067d">
      <UserInfo>
        <DisplayName/>
        <AccountId xsi:nil="true"/>
        <AccountType/>
      </UserInfo>
    </IMF_C0_Contributor>
    <_dlc_DocId xmlns="391a2f22-9f1b-4edd-a10b-257ace2d067d">EASAIMS-6-1338</_dlc_DocId>
    <IMF_C0_Language xmlns="391a2f22-9f1b-4edd-a10b-257ace2d067d">English</IMF_C0_Language>
    <IMSArisId xmlns="13a41462-d3c5-4676-81cf-1cb4ae80045f">c10cc280-5e12-11e6-1387-005056ba44df</IMSArisId>
    <IMF_RC_RefDocumentVersion xmlns="6E10281A-CD3A-4F0C-9B7D-A2009929208B">2.0</IMF_RC_RefDocumentVersion>
    <TaxCatchAll xmlns="391a2f22-9f1b-4edd-a10b-257ace2d067d">
      <Value>195</Value>
      <Value>18</Value>
      <Value>45</Value>
      <Value>109</Value>
      <Value>1</Value>
    </TaxCatchAll>
    <IMF_RC_RefDocumentSet xmlns="6E10281A-CD3A-4F0C-9B7D-A2009929208B" xsi:nil="true"/>
    <TaxKeywordTaxHTField xmlns="391a2f22-9f1b-4edd-a10b-257ace2d067d">
      <Terms xmlns="http://schemas.microsoft.com/office/infopath/2007/PartnerControls">
        <TermInfo xmlns="http://schemas.microsoft.com/office/infopath/2007/PartnerControls">
          <TermName xmlns="http://schemas.microsoft.com/office/infopath/2007/PartnerControls">002</TermName>
          <TermId xmlns="http://schemas.microsoft.com/office/infopath/2007/PartnerControls">1cddd0fa-1d3f-4d3b-a149-aeb683f282e1</TermId>
        </TermInfo>
      </Terms>
    </TaxKeywordTaxHTField>
    <IMSSensitivityMarking xmlns="13a41462-d3c5-4676-81cf-1cb4ae80045f">Non applicable</IMSSensitivityMarking>
    <IMF_C0_Owner xmlns="391a2f22-9f1b-4edd-a10b-257ace2d067d">
      <UserInfo>
        <DisplayName/>
        <AccountId xsi:nil="true"/>
        <AccountType/>
      </UserInfo>
    </IMF_C0_Owner>
    <IMSRegulatorySource xmlns="13a41462-d3c5-4676-81cf-1cb4ae80045f">Non applicable</IMSRegulatorySource>
    <IMF_C0_OriginatedTimestamp xmlns="391a2f22-9f1b-4edd-a10b-257ace2d067d">2015-05-08T08:13:00+00:00</IMF_C0_OriginatedTimestamp>
    <IMSFormType xmlns="13a41462-d3c5-4676-81cf-1cb4ae80045f">Quality template</IMSFormType>
    <IMF_RC_RefDocumentLib xmlns="6E10281A-CD3A-4F0C-9B7D-A2009929208B">IMS Qdocs publication</IMF_RC_RefDocumentLib>
    <IMSApprovalStatus xmlns="13a41462-d3c5-4676-81cf-1cb4ae80045f">Approved</IMSApprovalStatus>
    <_dlc_DocIdUrl xmlns="391a2f22-9f1b-4edd-a10b-257ace2d067d">
      <Url>https://imf.easa.europa.eu/case/IMS/_layouts/15/DocIdRedir.aspx?ID=EASAIMS-6-1338</Url>
      <Description>EASAIMS-6-1338</Description>
    </_dlc_DocIdUrl>
    <IMF_RC_RefDocumentInfo xmlns="6E10281A-CD3A-4F0C-9B7D-A2009929208B">{"Web":{"Path":"/","Title":"Integrated Management System","Description":""}}</IMF_RC_RefDocumentInfo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IMS Template" ma:contentTypeID="0x010100A14FE9BE6CE84F1BB23C774EC08C4AEA2D010039FCBC2891070F46ABE301F7C89982DF" ma:contentTypeVersion="48" ma:contentTypeDescription="" ma:contentTypeScope="" ma:versionID="d023930d99e07448568a3de6cc0aec27">
  <xsd:schema xmlns:xsd="http://www.w3.org/2001/XMLSchema" xmlns:xs="http://www.w3.org/2001/XMLSchema" xmlns:p="http://schemas.microsoft.com/office/2006/metadata/properties" xmlns:ns2="391a2f22-9f1b-4edd-a10b-257ace2d067d" xmlns:ns3="720140C3-6DF4-409B-A1F7-429D32417DCA" xmlns:ns4="13a41462-d3c5-4676-81cf-1cb4ae80045f" xmlns:ns5="6E10281A-CD3A-4F0C-9B7D-A2009929208B" targetNamespace="http://schemas.microsoft.com/office/2006/metadata/properties" ma:root="true" ma:fieldsID="cff8d02afa4360022eb7770d87b35f3f" ns2:_="" ns3:_="" ns4:_="" ns5:_="">
    <xsd:import namespace="391a2f22-9f1b-4edd-a10b-257ace2d067d"/>
    <xsd:import namespace="720140C3-6DF4-409B-A1F7-429D32417DCA"/>
    <xsd:import namespace="13a41462-d3c5-4676-81cf-1cb4ae80045f"/>
    <xsd:import namespace="6E10281A-CD3A-4F0C-9B7D-A2009929208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IMF_C0_Description" minOccurs="0"/>
                <xsd:element ref="ns2:IMF_C0_Contributor" minOccurs="0"/>
                <xsd:element ref="ns2:IMF_C0_Archived" minOccurs="0"/>
                <xsd:element ref="ns3:IMF_C0_TaxonomyTaxHTField0" minOccurs="0"/>
                <xsd:element ref="ns2:IMF_C0_Owner" minOccurs="0"/>
                <xsd:element ref="ns2:IMF_C0_OriginatedTimestamp" minOccurs="0"/>
                <xsd:element ref="ns2:IMF_C0_PublicationStatus"/>
                <xsd:element ref="ns3:IMF_C0_SourceTaxHTField0" minOccurs="0"/>
                <xsd:element ref="ns2:IMF_C0_Distribution" minOccurs="0"/>
                <xsd:element ref="ns2:IMF_C0_Language" minOccurs="0"/>
                <xsd:element ref="ns2:TaxKeywordTaxHTField" minOccurs="0"/>
                <xsd:element ref="ns4:IMSProcessTaxonomyTaxHTField0" minOccurs="0"/>
                <xsd:element ref="ns2:TaxCatchAll" minOccurs="0"/>
                <xsd:element ref="ns2:TaxCatchAllLabel" minOccurs="0"/>
                <xsd:element ref="ns4:IMSApprovalDate"/>
                <xsd:element ref="ns4:IMSApprovalStatus"/>
                <xsd:element ref="ns4:IMSArisId" minOccurs="0"/>
                <xsd:element ref="ns4:IMSAcronymTaxHTField0" minOccurs="0"/>
                <xsd:element ref="ns4:IMSFormType"/>
                <xsd:element ref="ns4:IMSRegulatorySource"/>
                <xsd:element ref="ns4:IMSSensitivityMarking"/>
                <xsd:element ref="ns5:IMF_RC_RefDocumentGuid" minOccurs="0"/>
                <xsd:element ref="ns5:IMF_RC_RefDocumentId" minOccurs="0"/>
                <xsd:element ref="ns5:IMF_RC_RefDocumentVersion" minOccurs="0"/>
                <xsd:element ref="ns5:IMF_RC_RefDocumentLib" minOccurs="0"/>
                <xsd:element ref="ns5:IMF_RC_RefDocumentSet" minOccurs="0"/>
                <xsd:element ref="ns5:IMF_RC_RefDocumentInf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1a2f22-9f1b-4edd-a10b-257ace2d067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MF_C0_Description" ma:index="12" nillable="true" ma:displayName="Description" ma:description="Short description of document and its contents" ma:internalName="IMF_C0_Description" ma:readOnly="false">
      <xsd:simpleType>
        <xsd:restriction base="dms:Note">
          <xsd:maxLength value="255"/>
        </xsd:restriction>
      </xsd:simpleType>
    </xsd:element>
    <xsd:element name="IMF_C0_Contributor" ma:index="13" nillable="true" ma:displayName="Contributor" ma:description="Indicate one or more contributors to the object" ma:list="UserInfo" ma:internalName="IMF_C0_Contribu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MF_C0_Archived" ma:index="14" nillable="true" ma:displayName="Archived" ma:default="0" ma:description="Indicates cycle status of object" ma:hidden="true" ma:internalName="IMF_C0_Archived" ma:readOnly="false">
      <xsd:simpleType>
        <xsd:restriction base="dms:Boolean"/>
      </xsd:simpleType>
    </xsd:element>
    <xsd:element name="IMF_C0_Owner" ma:index="17" nillable="true" ma:displayName="Owner" ma:default="" ma:description="Indicates Head of department" ma:hidden="true" ma:list="UserInfo" ma:internalName="IMF_C0_Own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MF_C0_OriginatedTimestamp" ma:index="18" nillable="true" ma:displayName="Originated timestamp" ma:default="[today]" ma:description="Indicates originated timestamp of object if not created in SP" ma:format="DateTime" ma:internalName="IMF_C0_OriginatedTimestamp" ma:readOnly="false">
      <xsd:simpleType>
        <xsd:restriction base="dms:DateTime"/>
      </xsd:simpleType>
    </xsd:element>
    <xsd:element name="IMF_C0_PublicationStatus" ma:index="19" ma:displayName="Publication status" ma:default="EASA internal" ma:description="Indictates if the object can be published outwards the Internet" ma:internalName="IMF_C0_PublicationStatus" ma:readOnly="false">
      <xsd:simpleType>
        <xsd:restriction base="dms:Choice">
          <xsd:enumeration value="EASA internal"/>
          <xsd:enumeration value="Not reviewed for public release"/>
          <xsd:enumeration value="Approved for public release"/>
          <xsd:enumeration value="Sensitive but unclassified"/>
        </xsd:restriction>
      </xsd:simpleType>
    </xsd:element>
    <xsd:element name="IMF_C0_Distribution" ma:index="22" nillable="true" ma:displayName="Distribution" ma:default="EASA" ma:description="Indicate if object comes into or leaves EASA (EASA/In/Out)" ma:hidden="true" ma:internalName="IMF_C0_Distribution" ma:readOnly="false">
      <xsd:simpleType>
        <xsd:restriction base="dms:Choice">
          <xsd:enumeration value="EASA"/>
          <xsd:enumeration value="In"/>
          <xsd:enumeration value="Out"/>
        </xsd:restriction>
      </xsd:simpleType>
    </xsd:element>
    <xsd:element name="IMF_C0_Language" ma:index="23" nillable="true" ma:displayName="Language" ma:default="English" ma:description="" ma:hidden="true" ma:internalName="IMF_C0_Language" ma:readOnly="false">
      <xsd:simpleType>
        <xsd:restriction base="dms:Choice">
          <xsd:enumeration value="English"/>
          <xsd:enumeration value="French"/>
          <xsd:enumeration value="German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readOnly="false" ma:fieldId="{23f27201-bee3-471e-b2e7-b64fd8b7ca38}" ma:taxonomyMulti="true" ma:sspId="8358dc2d-5dac-4cc2-8ed1-5c20419657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hidden="true" ma:list="{23859e3b-acf6-4239-bdbf-866f974b27ec}" ma:internalName="TaxCatchAll" ma:showField="CatchAllData" ma:web="9187730d-d789-474d-9594-c335a10095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8" nillable="true" ma:displayName="Taxonomy Catch All Column1" ma:hidden="true" ma:list="{23859e3b-acf6-4239-bdbf-866f974b27ec}" ma:internalName="TaxCatchAllLabel" ma:readOnly="true" ma:showField="CatchAllDataLabel" ma:web="9187730d-d789-474d-9594-c335a10095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0140C3-6DF4-409B-A1F7-429D32417DCA" elementFormDefault="qualified">
    <xsd:import namespace="http://schemas.microsoft.com/office/2006/documentManagement/types"/>
    <xsd:import namespace="http://schemas.microsoft.com/office/infopath/2007/PartnerControls"/>
    <xsd:element name="IMF_C0_TaxonomyTaxHTField0" ma:index="15" ma:taxonomy="true" ma:internalName="IMF_C0_TaxonomyTaxHTField0" ma:taxonomyFieldName="IMF_C0_Taxonomy" ma:displayName="Taxonomy" ma:readOnly="false" ma:fieldId="{cf456d8d-8c00-4f58-9eea-3acf158a8d25}" ma:sspId="8358dc2d-5dac-4cc2-8ed1-5c2041965753" ma:termSetId="4b10b631-c2b5-4fc7-abfe-3cafbec3fca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MF_C0_SourceTaxHTField0" ma:index="20" ma:taxonomy="true" ma:internalName="IMF_C0_SourceTaxHTField0" ma:taxonomyFieldName="IMF_C0_Source" ma:displayName="Source" ma:readOnly="false" ma:default="1;#EASA|f2fd8376-381c-4ede-a9cd-0a84d06f4d45" ma:fieldId="{eb94dad3-d236-47b0-8922-8fe392b9072c}" ma:sspId="8358dc2d-5dac-4cc2-8ed1-5c2041965753" ma:termSetId="c85d0ee6-6f1d-4fee-ac6f-42b79544e64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41462-d3c5-4676-81cf-1cb4ae80045f" elementFormDefault="qualified">
    <xsd:import namespace="http://schemas.microsoft.com/office/2006/documentManagement/types"/>
    <xsd:import namespace="http://schemas.microsoft.com/office/infopath/2007/PartnerControls"/>
    <xsd:element name="IMSProcessTaxonomyTaxHTField0" ma:index="26" ma:taxonomy="true" ma:internalName="IMSProcessTaxonomyTaxHTField0" ma:taxonomyFieldName="IMSProcessTaxonomy" ma:displayName="Process taxonomy (Q)" ma:default="" ma:fieldId="f18fae71-a947-4e07-8845-dca4bf3d380c" ma:taxonomyMulti="true" ma:sspId="8358dc2d-5dac-4cc2-8ed1-5c2041965753" ma:termSetId="89011a43-13ba-4f07-a418-2eea87b9aeb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MSApprovalDate" ma:index="30" ma:displayName="Approval date" ma:default="[today]" ma:description="Approval date" ma:format="DateTime" ma:indexed="true" ma:internalName="IMSApprovalDate">
      <xsd:simpleType>
        <xsd:restriction base="dms:DateTime"/>
      </xsd:simpleType>
    </xsd:element>
    <xsd:element name="IMSApprovalStatus" ma:index="31" ma:displayName="Approval status" ma:default="Draft" ma:description="Approval status" ma:indexed="true" ma:internalName="IMSApprovalStatus">
      <xsd:simpleType>
        <xsd:restriction base="dms:Choice">
          <xsd:enumeration value="Draft"/>
          <xsd:enumeration value="In review"/>
          <xsd:enumeration value="Approved"/>
        </xsd:restriction>
      </xsd:simpleType>
    </xsd:element>
    <xsd:element name="IMSArisId" ma:index="32" nillable="true" ma:displayName="Aris ID" ma:description="Aris ID" ma:internalName="IMSArisId">
      <xsd:simpleType>
        <xsd:restriction base="dms:Text"/>
      </xsd:simpleType>
    </xsd:element>
    <xsd:element name="IMSAcronymTaxHTField0" ma:index="33" ma:taxonomy="true" ma:internalName="IMSAcronymTaxHTField0" ma:taxonomyFieldName="IMSAcronym" ma:displayName="Acronym" ma:indexed="true" ma:default="" ma:fieldId="{dbafa9dc-4115-4a1e-a712-8c79b5d311f8}" ma:sspId="8358dc2d-5dac-4cc2-8ed1-5c2041965753" ma:termSetId="5682b1a9-309c-4d53-a544-a3b1129105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MSFormType" ma:index="35" ma:displayName="Form type" ma:default="Quality form" ma:description="Form type" ma:internalName="IMSFormType">
      <xsd:simpleType>
        <xsd:restriction base="dms:Choice">
          <xsd:enumeration value="Quality template"/>
          <xsd:enumeration value="Quality form"/>
          <xsd:enumeration value="EASA form"/>
          <xsd:enumeration value="Application form"/>
        </xsd:restriction>
      </xsd:simpleType>
    </xsd:element>
    <xsd:element name="IMSRegulatorySource" ma:index="36" ma:displayName="Regulatory source" ma:default="Non applicable" ma:description="Regulatory source" ma:internalName="IMSRegulatorySource">
      <xsd:simpleType>
        <xsd:restriction base="dms:Choice">
          <xsd:enumeration value="Non applicable"/>
          <xsd:enumeration value="Implementing rule"/>
          <xsd:enumeration value="Acceptable means of compliance"/>
          <xsd:enumeration value="Guidance material"/>
        </xsd:restriction>
      </xsd:simpleType>
    </xsd:element>
    <xsd:element name="IMSSensitivityMarking" ma:index="37" ma:displayName="Sensitivity marking" ma:default="Non applicable" ma:description="Indicates sensitivity level" ma:internalName="IMSSensitivityMarking">
      <xsd:simpleType>
        <xsd:restriction base="dms:Choice">
          <xsd:enumeration value="Non applicable"/>
          <xsd:enumeration value="Public"/>
          <xsd:enumeration value="Internal"/>
          <xsd:enumeration value="Limited distribution"/>
          <xsd:enumeration value="HR matter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0281A-CD3A-4F0C-9B7D-A2009929208B" elementFormDefault="qualified">
    <xsd:import namespace="http://schemas.microsoft.com/office/2006/documentManagement/types"/>
    <xsd:import namespace="http://schemas.microsoft.com/office/infopath/2007/PartnerControls"/>
    <xsd:element name="IMF_RC_RefDocumentGuid" ma:index="38" nillable="true" ma:displayName="RefGuid" ma:description="" ma:hidden="true" ma:internalName="IMF_RC_RefDocumentGuid">
      <xsd:simpleType>
        <xsd:restriction base="dms:Text"/>
      </xsd:simpleType>
    </xsd:element>
    <xsd:element name="IMF_RC_RefDocumentId" ma:index="39" nillable="true" ma:displayName="RefId" ma:description="" ma:hidden="true" ma:internalName="IMF_RC_RefDocumentId">
      <xsd:simpleType>
        <xsd:restriction base="dms:Text"/>
      </xsd:simpleType>
    </xsd:element>
    <xsd:element name="IMF_RC_RefDocumentVersion" ma:index="40" nillable="true" ma:displayName="RefVer" ma:description="" ma:hidden="true" ma:internalName="IMF_RC_RefDocumentVersion">
      <xsd:simpleType>
        <xsd:restriction base="dms:Text"/>
      </xsd:simpleType>
    </xsd:element>
    <xsd:element name="IMF_RC_RefDocumentLib" ma:index="41" nillable="true" ma:displayName="RefLib" ma:description="" ma:hidden="true" ma:internalName="IMF_RC_RefDocumentLib">
      <xsd:simpleType>
        <xsd:restriction base="dms:Text"/>
      </xsd:simpleType>
    </xsd:element>
    <xsd:element name="IMF_RC_RefDocumentSet" ma:index="42" nillable="true" ma:displayName="RefDs" ma:description="" ma:hidden="true" ma:internalName="IMF_RC_RefDocumentSet">
      <xsd:simpleType>
        <xsd:restriction base="dms:Text"/>
      </xsd:simpleType>
    </xsd:element>
    <xsd:element name="IMF_RC_RefDocumentInfo" ma:index="43" nillable="true" ma:displayName="RefInfo" ma:description="" ma:hidden="true" ma:internalName="IMF_RC_RefDocumentInfo" ma:readOnly="fals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8358dc2d-5dac-4cc2-8ed1-5c2041965753" ContentTypeId="0x010100A14FE9BE6CE84F1BB23C774EC08C4AEA2D01" PreviousValue="false"/>
</file>

<file path=customXml/itemProps1.xml><?xml version="1.0" encoding="utf-8"?>
<ds:datastoreItem xmlns:ds="http://schemas.openxmlformats.org/officeDocument/2006/customXml" ds:itemID="{3A511110-FB2E-4923-BB70-92FFD90286F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03FCB61-EA6A-4FDA-B883-73A7AFBBCD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B0780D-C26B-40DA-B88A-61A01AD1429F}">
  <ds:schemaRefs>
    <ds:schemaRef ds:uri="6E10281A-CD3A-4F0C-9B7D-A2009929208B"/>
    <ds:schemaRef ds:uri="http://purl.org/dc/elements/1.1/"/>
    <ds:schemaRef ds:uri="http://schemas.microsoft.com/office/2006/metadata/properties"/>
    <ds:schemaRef ds:uri="720140C3-6DF4-409B-A1F7-429D32417DCA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13a41462-d3c5-4676-81cf-1cb4ae80045f"/>
    <ds:schemaRef ds:uri="http://schemas.microsoft.com/office/2006/documentManagement/types"/>
    <ds:schemaRef ds:uri="391a2f22-9f1b-4edd-a10b-257ace2d067d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FFA8CCF6-8956-498B-9E90-142A8038EF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1a2f22-9f1b-4edd-a10b-257ace2d067d"/>
    <ds:schemaRef ds:uri="720140C3-6DF4-409B-A1F7-429D32417DCA"/>
    <ds:schemaRef ds:uri="13a41462-d3c5-4676-81cf-1cb4ae80045f"/>
    <ds:schemaRef ds:uri="6E10281A-CD3A-4F0C-9B7D-A200992920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B2A88A6D-5086-4D3E-9150-442D95372A85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13282</TotalTime>
  <Words>435</Words>
  <Application>Microsoft Office PowerPoint</Application>
  <PresentationFormat>Экран (16:9)</PresentationFormat>
  <Paragraphs>55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Реакция EASA на новую коронавирусную инфекцию (COVID-19)</vt:lpstr>
      <vt:lpstr>Слайд 2</vt:lpstr>
      <vt:lpstr>Слайд 3</vt:lpstr>
      <vt:lpstr>Слайд 4</vt:lpstr>
      <vt:lpstr>Слайд 5</vt:lpstr>
      <vt:lpstr>Слайд 6</vt:lpstr>
      <vt:lpstr>Слайд 7</vt:lpstr>
      <vt:lpstr>Спасибо за внимание</vt:lpstr>
    </vt:vector>
  </TitlesOfParts>
  <Company>PC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 - Powerpoint presentation 16-9</dc:title>
  <dc:creator>Gabi Mircea</dc:creator>
  <cp:keywords>002</cp:keywords>
  <cp:lastModifiedBy>Malinina_PK</cp:lastModifiedBy>
  <cp:revision>771</cp:revision>
  <cp:lastPrinted>2020-04-07T13:17:50Z</cp:lastPrinted>
  <dcterms:created xsi:type="dcterms:W3CDTF">2019-02-11T13:14:42Z</dcterms:created>
  <dcterms:modified xsi:type="dcterms:W3CDTF">2020-04-22T12:10:18Z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MF_C0_Taxonomy">
    <vt:lpwstr>18;#Quality management|98155c21-be43-4aae-96d5-e4bc945720de</vt:lpwstr>
  </property>
  <property fmtid="{D5CDD505-2E9C-101B-9397-08002B2CF9AE}" pid="3" name="TaxKeyword">
    <vt:lpwstr>45;#002|1cddd0fa-1d3f-4d3b-a149-aeb683f282e1</vt:lpwstr>
  </property>
  <property fmtid="{D5CDD505-2E9C-101B-9397-08002B2CF9AE}" pid="4" name="Order">
    <vt:r8>9600</vt:r8>
  </property>
  <property fmtid="{D5CDD505-2E9C-101B-9397-08002B2CF9AE}" pid="5" name="IMSAcronym">
    <vt:lpwstr>109;#GEN|f714bfdc-8072-4548-9471-f17a1c62a484</vt:lpwstr>
  </property>
  <property fmtid="{D5CDD505-2E9C-101B-9397-08002B2CF9AE}" pid="6" name="ContentTypeId">
    <vt:lpwstr>0x010100A14FE9BE6CE84F1BB23C774EC08C4AEA2D010039FCBC2891070F46ABE301F7C89982DF</vt:lpwstr>
  </property>
  <property fmtid="{D5CDD505-2E9C-101B-9397-08002B2CF9AE}" pid="7" name="_dlc_DocIdItemGuid">
    <vt:lpwstr>7c976db1-23c1-400d-97ad-6f114f120250</vt:lpwstr>
  </property>
  <property fmtid="{D5CDD505-2E9C-101B-9397-08002B2CF9AE}" pid="8" name="IMF_C0_Source">
    <vt:lpwstr>1;#EASA|f2fd8376-381c-4ede-a9cd-0a84d06f4d45</vt:lpwstr>
  </property>
  <property fmtid="{D5CDD505-2E9C-101B-9397-08002B2CF9AE}" pid="9" name="IMSProcessTaxonomy">
    <vt:lpwstr>195;#Documents and records management|12b15273-32eb-4bfd-a22a-bf49c6fe5b8b</vt:lpwstr>
  </property>
  <property fmtid="{D5CDD505-2E9C-101B-9397-08002B2CF9AE}" pid="10" name="xd_ProgID">
    <vt:lpwstr/>
  </property>
  <property fmtid="{D5CDD505-2E9C-101B-9397-08002B2CF9AE}" pid="11" name="_SourceUrl">
    <vt:lpwstr/>
  </property>
  <property fmtid="{D5CDD505-2E9C-101B-9397-08002B2CF9AE}" pid="12" name="TemplateUrl">
    <vt:lpwstr/>
  </property>
  <property fmtid="{D5CDD505-2E9C-101B-9397-08002B2CF9AE}" pid="13" name="_CopySource">
    <vt:lpwstr>http://imf.easa.local/case/IMS/IMSQdocsdesign/TE.GEN.00410.pptx</vt:lpwstr>
  </property>
</Properties>
</file>